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8" r:id="rId3"/>
    <p:sldId id="259" r:id="rId4"/>
    <p:sldId id="260" r:id="rId5"/>
    <p:sldId id="261" r:id="rId6"/>
    <p:sldId id="265" r:id="rId7"/>
    <p:sldId id="262" r:id="rId8"/>
    <p:sldId id="264" r:id="rId9"/>
    <p:sldId id="266" r:id="rId10"/>
    <p:sldId id="263" r:id="rId11"/>
    <p:sldId id="267" r:id="rId12"/>
    <p:sldId id="269" r:id="rId13"/>
    <p:sldId id="268" r:id="rId14"/>
    <p:sldId id="270" r:id="rId15"/>
    <p:sldId id="271" r:id="rId16"/>
    <p:sldId id="273" r:id="rId17"/>
    <p:sldId id="272" r:id="rId18"/>
    <p:sldId id="274" r:id="rId19"/>
    <p:sldId id="275" r:id="rId20"/>
    <p:sldId id="277" r:id="rId21"/>
    <p:sldId id="276" r:id="rId22"/>
    <p:sldId id="278" r:id="rId23"/>
    <p:sldId id="279" r:id="rId24"/>
    <p:sldId id="282" r:id="rId25"/>
    <p:sldId id="283" r:id="rId26"/>
    <p:sldId id="281" r:id="rId27"/>
    <p:sldId id="286" r:id="rId28"/>
    <p:sldId id="280" r:id="rId29"/>
    <p:sldId id="284" r:id="rId30"/>
    <p:sldId id="285" r:id="rId3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FF99"/>
    <a:srgbClr val="CCFF66"/>
    <a:srgbClr val="FF99FF"/>
    <a:srgbClr val="00CC00"/>
    <a:srgbClr val="66FF33"/>
    <a:srgbClr val="FF00FF"/>
    <a:srgbClr val="FF33CC"/>
    <a:srgbClr val="D0EBFE"/>
    <a:srgbClr val="DCE6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04" autoAdjust="0"/>
  </p:normalViewPr>
  <p:slideViewPr>
    <p:cSldViewPr>
      <p:cViewPr>
        <p:scale>
          <a:sx n="75" d="100"/>
          <a:sy n="75" d="100"/>
        </p:scale>
        <p:origin x="-1338" y="-64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7CECE4-11CD-4439-ADC0-EB9B37737B8A}" type="datetimeFigureOut">
              <a:rPr lang="zh-TW" altLang="en-US" smtClean="0"/>
              <a:pPr/>
              <a:t>2014/12/12</a:t>
            </a:fld>
            <a:endParaRPr lang="zh-TW" altLang="en-US"/>
          </a:p>
        </p:txBody>
      </p:sp>
      <p:sp>
        <p:nvSpPr>
          <p:cNvPr id="4" name="投影片圖像版面配置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0E40740-7B1D-4BD8-A89D-7D2A23200549}" type="slidenum">
              <a:rPr lang="zh-TW" altLang="en-US" smtClean="0"/>
              <a:pPr/>
              <a:t>‹#›</a:t>
            </a:fld>
            <a:endParaRPr lang="zh-TW" altLang="en-US"/>
          </a:p>
        </p:txBody>
      </p:sp>
    </p:spTree>
    <p:extLst>
      <p:ext uri="{BB962C8B-B14F-4D97-AF65-F5344CB8AC3E}">
        <p14:creationId xmlns:p14="http://schemas.microsoft.com/office/powerpoint/2010/main" val="2971296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zh-TW" altLang="en-US" sz="1200" kern="1200" baseline="0" dirty="0" smtClean="0">
                <a:solidFill>
                  <a:schemeClr val="tx1"/>
                </a:solidFill>
                <a:latin typeface="+mn-lt"/>
                <a:ea typeface="+mn-ea"/>
                <a:cs typeface="+mn-cs"/>
              </a:rPr>
              <a:t>里约</a:t>
            </a:r>
            <a:r>
              <a:rPr lang="en-US" altLang="zh-TW" sz="1200" kern="1200" baseline="0" dirty="0" smtClean="0">
                <a:solidFill>
                  <a:schemeClr val="tx1"/>
                </a:solidFill>
                <a:latin typeface="+mn-lt"/>
                <a:ea typeface="+mn-ea"/>
                <a:cs typeface="+mn-cs"/>
              </a:rPr>
              <a:t>+20:</a:t>
            </a:r>
            <a:r>
              <a:rPr lang="zh-CN" altLang="en-US" sz="1200" kern="1200" baseline="0" dirty="0" smtClean="0">
                <a:solidFill>
                  <a:schemeClr val="tx1"/>
                </a:solidFill>
                <a:latin typeface="+mn-lt"/>
                <a:ea typeface="+mn-ea"/>
                <a:cs typeface="+mn-cs"/>
              </a:rPr>
              <a:t>从成果到实践</a:t>
            </a:r>
            <a:endParaRPr lang="en-US" altLang="zh-CN" sz="1200" kern="1200" baseline="0" dirty="0" smtClean="0">
              <a:solidFill>
                <a:schemeClr val="tx1"/>
              </a:solidFill>
              <a:latin typeface="+mn-lt"/>
              <a:ea typeface="+mn-ea"/>
              <a:cs typeface="+mn-cs"/>
            </a:endParaRPr>
          </a:p>
          <a:p>
            <a:endParaRPr lang="en-US" altLang="zh-TW" sz="1200" kern="1200" baseline="0" dirty="0" smtClean="0">
              <a:solidFill>
                <a:schemeClr val="tx1"/>
              </a:solidFill>
              <a:latin typeface="+mn-lt"/>
              <a:ea typeface="+mn-ea"/>
              <a:cs typeface="+mn-cs"/>
            </a:endParaRPr>
          </a:p>
          <a:p>
            <a:r>
              <a:rPr lang="zh-TW" altLang="en-US" sz="1200" kern="1200" baseline="0" dirty="0" smtClean="0">
                <a:solidFill>
                  <a:schemeClr val="tx1"/>
                </a:solidFill>
                <a:latin typeface="+mn-lt"/>
                <a:ea typeface="+mn-ea"/>
                <a:cs typeface="+mn-cs"/>
              </a:rPr>
              <a:t>我们的星球</a:t>
            </a:r>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a:t>
            </a:fld>
            <a:endParaRPr lang="zh-TW"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10</a:t>
            </a:fld>
            <a:endParaRPr lang="zh-TW"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11</a:t>
            </a:fld>
            <a:endParaRPr lang="zh-TW"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12</a:t>
            </a:fld>
            <a:endParaRPr lang="zh-TW"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13</a:t>
            </a:fld>
            <a:endParaRPr lang="zh-TW"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14</a:t>
            </a:fld>
            <a:endParaRPr lang="zh-TW"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15</a:t>
            </a:fld>
            <a:endParaRPr lang="zh-TW"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16</a:t>
            </a:fld>
            <a:endParaRPr lang="zh-TW"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17</a:t>
            </a:fld>
            <a:endParaRPr lang="zh-TW"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zh-CN" altLang="en-US" sz="1200" kern="1200" baseline="0" dirty="0" smtClean="0">
                <a:solidFill>
                  <a:schemeClr val="tx1"/>
                </a:solidFill>
                <a:latin typeface="+mn-lt"/>
                <a:ea typeface="+mn-ea"/>
                <a:cs typeface="+mn-cs"/>
              </a:rPr>
              <a:t>简单地说，阻碍环境署发展的因</a:t>
            </a:r>
          </a:p>
          <a:p>
            <a:r>
              <a:rPr lang="zh-CN" altLang="en-US" sz="1200" kern="1200" baseline="0" dirty="0" smtClean="0">
                <a:solidFill>
                  <a:schemeClr val="tx1"/>
                </a:solidFill>
                <a:latin typeface="+mn-lt"/>
                <a:ea typeface="+mn-ea"/>
                <a:cs typeface="+mn-cs"/>
              </a:rPr>
              <a:t>素众所周知。联合国成员国只有三分</a:t>
            </a:r>
          </a:p>
          <a:p>
            <a:r>
              <a:rPr lang="zh-CN" altLang="en-US" sz="1200" kern="1200" baseline="0" dirty="0" smtClean="0">
                <a:solidFill>
                  <a:schemeClr val="tx1"/>
                </a:solidFill>
                <a:latin typeface="+mn-lt"/>
                <a:ea typeface="+mn-ea"/>
                <a:cs typeface="+mn-cs"/>
              </a:rPr>
              <a:t>之一是环境署理事会的成员，因此环</a:t>
            </a:r>
          </a:p>
          <a:p>
            <a:r>
              <a:rPr lang="zh-CN" altLang="en-US" sz="1200" kern="1200" baseline="0" dirty="0" smtClean="0">
                <a:solidFill>
                  <a:schemeClr val="tx1"/>
                </a:solidFill>
                <a:latin typeface="+mn-lt"/>
                <a:ea typeface="+mn-ea"/>
                <a:cs typeface="+mn-cs"/>
              </a:rPr>
              <a:t>境署缺少来自于政府部门广泛和强有</a:t>
            </a:r>
          </a:p>
          <a:p>
            <a:r>
              <a:rPr lang="zh-CN" altLang="en-US" sz="1200" kern="1200" baseline="0" dirty="0" smtClean="0">
                <a:solidFill>
                  <a:schemeClr val="tx1"/>
                </a:solidFill>
                <a:latin typeface="+mn-lt"/>
                <a:ea typeface="+mn-ea"/>
                <a:cs typeface="+mn-cs"/>
              </a:rPr>
              <a:t>力的支持（虽然它的成员将会扩大）。</a:t>
            </a:r>
          </a:p>
          <a:p>
            <a:r>
              <a:rPr lang="zh-CN" altLang="en-US" sz="1200" kern="1200" baseline="0" dirty="0" smtClean="0">
                <a:solidFill>
                  <a:schemeClr val="tx1"/>
                </a:solidFill>
                <a:latin typeface="+mn-lt"/>
                <a:ea typeface="+mn-ea"/>
                <a:cs typeface="+mn-cs"/>
              </a:rPr>
              <a:t>联合国对环境署的资金支持一直是个</a:t>
            </a:r>
          </a:p>
          <a:p>
            <a:r>
              <a:rPr lang="zh-CN" altLang="en-US" sz="1200" kern="1200" baseline="0" dirty="0" smtClean="0">
                <a:solidFill>
                  <a:schemeClr val="tx1"/>
                </a:solidFill>
                <a:latin typeface="+mn-lt"/>
                <a:ea typeface="+mn-ea"/>
                <a:cs typeface="+mn-cs"/>
              </a:rPr>
              <a:t>悬而未决的问题。它只能依靠成员国</a:t>
            </a:r>
          </a:p>
          <a:p>
            <a:r>
              <a:rPr lang="zh-CN" altLang="en-US" sz="1200" kern="1200" baseline="0" dirty="0" smtClean="0">
                <a:solidFill>
                  <a:schemeClr val="tx1"/>
                </a:solidFill>
                <a:latin typeface="+mn-lt"/>
                <a:ea typeface="+mn-ea"/>
                <a:cs typeface="+mn-cs"/>
              </a:rPr>
              <a:t>的自愿捐助而运行。同时，作为联合国</a:t>
            </a:r>
          </a:p>
          <a:p>
            <a:r>
              <a:rPr lang="zh-CN" altLang="en-US" sz="1200" kern="1200" baseline="0" dirty="0" smtClean="0">
                <a:solidFill>
                  <a:schemeClr val="tx1"/>
                </a:solidFill>
                <a:latin typeface="+mn-lt"/>
                <a:ea typeface="+mn-ea"/>
                <a:cs typeface="+mn-cs"/>
              </a:rPr>
              <a:t>大会的补充机构，而非一个组织健全</a:t>
            </a:r>
          </a:p>
          <a:p>
            <a:r>
              <a:rPr lang="zh-CN" altLang="en-US" sz="1200" kern="1200" baseline="0" dirty="0" smtClean="0">
                <a:solidFill>
                  <a:schemeClr val="tx1"/>
                </a:solidFill>
                <a:latin typeface="+mn-lt"/>
                <a:ea typeface="+mn-ea"/>
                <a:cs typeface="+mn-cs"/>
              </a:rPr>
              <a:t>的机构，环境署缺乏做出独立决策的</a:t>
            </a:r>
          </a:p>
          <a:p>
            <a:r>
              <a:rPr lang="zh-TW" altLang="en-US" sz="1200" kern="1200" baseline="0" smtClean="0">
                <a:solidFill>
                  <a:schemeClr val="tx1"/>
                </a:solidFill>
                <a:latin typeface="+mn-lt"/>
                <a:ea typeface="+mn-ea"/>
                <a:cs typeface="+mn-cs"/>
              </a:rPr>
              <a:t>权威。</a:t>
            </a:r>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18</a:t>
            </a:fld>
            <a:endParaRPr lang="zh-TW"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19</a:t>
            </a:fld>
            <a:endParaRPr lang="zh-TW"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a:t>
            </a:fld>
            <a:endParaRPr lang="zh-TW"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zh-CN" altLang="en-US" sz="1200" kern="1200" baseline="0" dirty="0" smtClean="0">
                <a:solidFill>
                  <a:schemeClr val="tx1"/>
                </a:solidFill>
                <a:latin typeface="+mn-lt"/>
                <a:ea typeface="+mn-ea"/>
                <a:cs typeface="+mn-cs"/>
              </a:rPr>
              <a:t>因此，我们必须推动全球治理的真正变革，将人类和我们的星球放在所有决策的中心地位。作为这一变革的第一步，政府需要尽快赋予环境署真正</a:t>
            </a:r>
          </a:p>
          <a:p>
            <a:r>
              <a:rPr lang="zh-CN" altLang="en-US" sz="1200" kern="1200" baseline="0" dirty="0" smtClean="0">
                <a:solidFill>
                  <a:schemeClr val="tx1"/>
                </a:solidFill>
                <a:latin typeface="+mn-lt"/>
                <a:ea typeface="+mn-ea"/>
                <a:cs typeface="+mn-cs"/>
              </a:rPr>
              <a:t>的权力并将其升级为专门处理环境问题的组织，这至关重要。为了我们的后代，我们不能再浪费时间</a:t>
            </a:r>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20</a:t>
            </a:fld>
            <a:endParaRPr lang="zh-TW"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21</a:t>
            </a:fld>
            <a:endParaRPr lang="zh-TW"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zh-CN" altLang="en-US" sz="1200" kern="1200" baseline="0" dirty="0" smtClean="0">
                <a:solidFill>
                  <a:schemeClr val="tx1"/>
                </a:solidFill>
                <a:latin typeface="+mn-lt"/>
                <a:ea typeface="+mn-ea"/>
                <a:cs typeface="+mn-cs"/>
              </a:rPr>
              <a:t>环境署的升级有四个关键的影响。第一，通过重申环境署作为全球环境治理的核心控制作用，联合国大会强化了环境署的权威性。联合国有许多从事环境问题的机构，但是协调促进整个联合国系统的合心力，统筹制定联合国环境问题整体战略的重任现已明确委托于环境署，</a:t>
            </a:r>
            <a:r>
              <a:rPr lang="en-US" altLang="zh-CN" sz="1200" kern="1200" baseline="0" dirty="0" smtClean="0">
                <a:solidFill>
                  <a:schemeClr val="tx1"/>
                </a:solidFill>
                <a:latin typeface="+mn-lt"/>
                <a:ea typeface="+mn-ea"/>
                <a:cs typeface="+mn-cs"/>
              </a:rPr>
              <a:t>1999</a:t>
            </a:r>
            <a:r>
              <a:rPr lang="zh-CN" altLang="en-US" sz="1200" kern="1200" baseline="0" dirty="0" smtClean="0">
                <a:solidFill>
                  <a:schemeClr val="tx1"/>
                </a:solidFill>
                <a:latin typeface="+mn-lt"/>
                <a:ea typeface="+mn-ea"/>
                <a:cs typeface="+mn-cs"/>
              </a:rPr>
              <a:t>年成立的环境管理小组可能会为其提供支持，以提高环境与人居的内在协调性。它让环境署面对环境问题有更加全面的视角，从而树立了其在协调活动方面的</a:t>
            </a:r>
            <a:r>
              <a:rPr lang="zh-TW" altLang="en-US" sz="1200" kern="1200" baseline="0" dirty="0" smtClean="0">
                <a:solidFill>
                  <a:schemeClr val="tx1"/>
                </a:solidFill>
                <a:latin typeface="+mn-lt"/>
                <a:ea typeface="+mn-ea"/>
                <a:cs typeface="+mn-cs"/>
              </a:rPr>
              <a:t>话语权。</a:t>
            </a:r>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22</a:t>
            </a:fld>
            <a:endParaRPr lang="zh-TW"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23</a:t>
            </a:fld>
            <a:endParaRPr lang="zh-TW"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24</a:t>
            </a:fld>
            <a:endParaRPr lang="zh-TW"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25</a:t>
            </a:fld>
            <a:endParaRPr lang="zh-TW"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26</a:t>
            </a:fld>
            <a:endParaRPr lang="zh-TW"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27</a:t>
            </a:fld>
            <a:endParaRPr lang="zh-TW"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28</a:t>
            </a:fld>
            <a:endParaRPr lang="zh-TW"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29</a:t>
            </a:fld>
            <a:endParaRPr lang="zh-TW"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US" altLang="zh-CN" dirty="0" smtClean="0"/>
              <a:t>2012</a:t>
            </a:r>
            <a:r>
              <a:rPr lang="zh-CN" altLang="en-US" dirty="0" smtClean="0"/>
              <a:t>年的聯合國可持續發展大會，也就是我們所知道的“裡約</a:t>
            </a:r>
            <a:r>
              <a:rPr lang="en-US" altLang="zh-CN" dirty="0" smtClean="0"/>
              <a:t>+20”</a:t>
            </a:r>
            <a:r>
              <a:rPr lang="zh-CN" altLang="en-US" dirty="0" smtClean="0"/>
              <a:t>峰會， </a:t>
            </a:r>
          </a:p>
          <a:p>
            <a:r>
              <a:rPr lang="zh-CN" altLang="en-US" dirty="0" smtClean="0"/>
              <a:t>凸顯了國際社會促進可持續發展的決心。成員國和民間團體在會議籌備和正 式举行期间都积极参与，以期取得显著成果，推动国际发展。此次会议有两个 主题：一是可持续发展和消除贫困背景下的绿色经济；二是可持续发展的组织 </a:t>
            </a:r>
          </a:p>
          <a:p>
            <a:r>
              <a:rPr lang="zh-CN" altLang="en-US" dirty="0" smtClean="0"/>
              <a:t>框架。有关这两个主题以及其他一些问题的决议汇编成了一部重点突出的政治 成果文件</a:t>
            </a:r>
            <a:r>
              <a:rPr lang="en-US" altLang="zh-CN" dirty="0" smtClean="0"/>
              <a:t>——《</a:t>
            </a:r>
            <a:r>
              <a:rPr lang="zh-CN" altLang="en-US" dirty="0" smtClean="0"/>
              <a:t>我们想要的未来</a:t>
            </a:r>
            <a:r>
              <a:rPr lang="en-US" altLang="zh-CN" dirty="0" smtClean="0"/>
              <a:t>》</a:t>
            </a:r>
            <a:r>
              <a:rPr lang="zh-CN" altLang="en-US" dirty="0" smtClean="0"/>
              <a:t>，其中包含了简明实际的推动可持续发展的方法。</a:t>
            </a:r>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3</a:t>
            </a:fld>
            <a:endParaRPr lang="zh-TW"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30</a:t>
            </a:fld>
            <a:endParaRPr lang="zh-TW"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en-US" altLang="zh-TW" dirty="0" smtClean="0"/>
          </a:p>
          <a:p>
            <a:r>
              <a:rPr lang="zh-TW" altLang="en-US" dirty="0" smtClean="0"/>
              <a:t>我特別歡迎建立向綠色經濟有效 轉型的基礎，這對於實現可持續發展 至關重要。其中我要特別指出，立志開 始建立全球性具有包容性的可持續發 展目標至關重要，這一目標要適用於所 有國家，涵蓋可持續發展的三個領域。 這些目標必須有助於將可持續性融入 到政策制定之中，並且指引將來數年發 展合作政策的建立。</a:t>
            </a:r>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4</a:t>
            </a:fld>
            <a:endParaRPr lang="zh-TW"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5</a:t>
            </a:fld>
            <a:endParaRPr lang="zh-TW"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6</a:t>
            </a:fld>
            <a:endParaRPr lang="zh-TW"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7</a:t>
            </a:fld>
            <a:endParaRPr lang="zh-TW"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8</a:t>
            </a:fld>
            <a:endParaRPr lang="zh-TW"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60E40740-7B1D-4BD8-A89D-7D2A23200549}" type="slidenum">
              <a:rPr lang="zh-TW" altLang="en-US" smtClean="0"/>
              <a:pPr/>
              <a:t>9</a:t>
            </a:fld>
            <a:endParaRPr lang="zh-TW"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 Templateswise.com">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699542"/>
            <a:ext cx="7772400" cy="613891"/>
          </a:xfrm>
        </p:spPr>
        <p:txBody>
          <a:bodyPr/>
          <a:lstStyle>
            <a:lvl1pPr>
              <a:defRPr>
                <a:solidFill>
                  <a:schemeClr val="bg1"/>
                </a:solidFill>
              </a:defRPr>
            </a:lvl1pPr>
          </a:lstStyle>
          <a:p>
            <a:r>
              <a:rPr lang="en-US" dirty="0" smtClean="0"/>
              <a:t>NAME OF PRESENTATION</a:t>
            </a:r>
            <a:endParaRPr lang="en-US" dirty="0"/>
          </a:p>
        </p:txBody>
      </p:sp>
      <p:sp>
        <p:nvSpPr>
          <p:cNvPr id="3" name="Subtitle 2"/>
          <p:cNvSpPr>
            <a:spLocks noGrp="1"/>
          </p:cNvSpPr>
          <p:nvPr>
            <p:ph type="subTitle" idx="1" hasCustomPrompt="1"/>
          </p:nvPr>
        </p:nvSpPr>
        <p:spPr>
          <a:xfrm>
            <a:off x="1371600" y="1241425"/>
            <a:ext cx="6400800" cy="521196"/>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Company Name</a:t>
            </a:r>
            <a:endParaRPr lang="en-US" dirty="0"/>
          </a:p>
        </p:txBody>
      </p:sp>
      <p:sp>
        <p:nvSpPr>
          <p:cNvPr id="4" name="Date Placeholder 3"/>
          <p:cNvSpPr>
            <a:spLocks noGrp="1"/>
          </p:cNvSpPr>
          <p:nvPr>
            <p:ph type="dt" sz="half" idx="10"/>
          </p:nvPr>
        </p:nvSpPr>
        <p:spPr/>
        <p:txBody>
          <a:bodyPr/>
          <a:lstStyle/>
          <a:p>
            <a:fld id="{010F8DF0-15E4-452C-960E-FC9C2BBC4251}" type="datetimeFigureOut">
              <a:rPr lang="en-US" smtClean="0"/>
              <a:pPr/>
              <a:t>12/12/2014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B649F6-FEB5-47A3-B493-0BA38151525C}" type="slidenum">
              <a:rPr lang="en-US" smtClean="0"/>
              <a:pPr/>
              <a:t>‹#›</a:t>
            </a:fld>
            <a:endParaRPr lang="en-US"/>
          </a:p>
        </p:txBody>
      </p:sp>
    </p:spTree>
    <p:extLst>
      <p:ext uri="{BB962C8B-B14F-4D97-AF65-F5344CB8AC3E}">
        <p14:creationId xmlns:p14="http://schemas.microsoft.com/office/powerpoint/2010/main" val="127813711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 Templateswise.com">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195736" y="205979"/>
            <a:ext cx="6491064" cy="857250"/>
          </a:xfrm>
        </p:spPr>
        <p:txBody>
          <a:bodyPr/>
          <a:lstStyle>
            <a:lvl1pPr algn="l">
              <a:defRPr>
                <a:solidFill>
                  <a:srgbClr val="1A284D"/>
                </a:solidFill>
              </a:defRPr>
            </a:lvl1pPr>
          </a:lstStyle>
          <a:p>
            <a:r>
              <a:rPr lang="en-US" dirty="0" smtClean="0"/>
              <a:t>Title</a:t>
            </a:r>
            <a:endParaRPr lang="en-US" dirty="0"/>
          </a:p>
        </p:txBody>
      </p:sp>
      <p:sp>
        <p:nvSpPr>
          <p:cNvPr id="3" name="Content Placeholder 2"/>
          <p:cNvSpPr>
            <a:spLocks noGrp="1"/>
          </p:cNvSpPr>
          <p:nvPr>
            <p:ph idx="1" hasCustomPrompt="1"/>
          </p:nvPr>
        </p:nvSpPr>
        <p:spPr>
          <a:xfrm>
            <a:off x="2195736" y="1200151"/>
            <a:ext cx="6491064" cy="3394472"/>
          </a:xfrm>
        </p:spPr>
        <p:txBody>
          <a:bodyPr/>
          <a:lstStyle>
            <a:lvl1pPr>
              <a:defRPr>
                <a:solidFill>
                  <a:srgbClr val="1A284D"/>
                </a:solidFill>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adipisicing</a:t>
            </a:r>
            <a:r>
              <a:rPr lang="en-US" dirty="0" smtClean="0"/>
              <a:t> </a:t>
            </a:r>
            <a:r>
              <a:rPr lang="en-US" dirty="0" err="1" smtClean="0"/>
              <a:t>elit</a:t>
            </a:r>
            <a:r>
              <a:rPr lang="en-US" dirty="0" smtClean="0"/>
              <a:t>, </a:t>
            </a:r>
            <a:r>
              <a:rPr lang="en-US" dirty="0" err="1" smtClean="0"/>
              <a:t>sed</a:t>
            </a:r>
            <a:r>
              <a:rPr lang="en-US" dirty="0" smtClean="0"/>
              <a:t> do </a:t>
            </a:r>
            <a:r>
              <a:rPr lang="en-US" dirty="0" err="1" smtClean="0"/>
              <a:t>eiusmod</a:t>
            </a:r>
            <a:r>
              <a:rPr lang="en-US" dirty="0" smtClean="0"/>
              <a:t> </a:t>
            </a:r>
            <a:r>
              <a:rPr lang="en-US" dirty="0" err="1" smtClean="0"/>
              <a:t>tempor</a:t>
            </a:r>
            <a:r>
              <a:rPr lang="en-US" dirty="0" smtClean="0"/>
              <a:t> </a:t>
            </a:r>
            <a:r>
              <a:rPr lang="en-US" dirty="0" err="1" smtClean="0"/>
              <a:t>incididunt</a:t>
            </a:r>
            <a:r>
              <a:rPr lang="en-US" dirty="0" smtClean="0"/>
              <a:t> </a:t>
            </a:r>
            <a:r>
              <a:rPr lang="en-US" dirty="0" err="1" smtClean="0"/>
              <a:t>ut</a:t>
            </a:r>
            <a:r>
              <a:rPr lang="en-US" dirty="0" smtClean="0"/>
              <a:t> </a:t>
            </a:r>
            <a:r>
              <a:rPr lang="en-US" dirty="0" err="1" smtClean="0"/>
              <a:t>labore</a:t>
            </a:r>
            <a:r>
              <a:rPr lang="en-US" dirty="0" smtClean="0"/>
              <a:t> et </a:t>
            </a:r>
            <a:r>
              <a:rPr lang="en-US" dirty="0" err="1" smtClean="0"/>
              <a:t>dolore</a:t>
            </a:r>
            <a:r>
              <a:rPr lang="en-US" dirty="0" smtClean="0"/>
              <a:t> magna </a:t>
            </a:r>
            <a:r>
              <a:rPr lang="en-US" dirty="0" err="1" smtClean="0"/>
              <a:t>aliqua</a:t>
            </a:r>
            <a:r>
              <a:rPr lang="en-US" dirty="0" smtClean="0"/>
              <a:t>.</a:t>
            </a:r>
            <a:endParaRPr lang="en-US" dirty="0"/>
          </a:p>
        </p:txBody>
      </p:sp>
      <p:sp>
        <p:nvSpPr>
          <p:cNvPr id="4" name="Date Placeholder 3"/>
          <p:cNvSpPr>
            <a:spLocks noGrp="1"/>
          </p:cNvSpPr>
          <p:nvPr>
            <p:ph type="dt" sz="half" idx="10"/>
          </p:nvPr>
        </p:nvSpPr>
        <p:spPr/>
        <p:txBody>
          <a:bodyPr/>
          <a:lstStyle/>
          <a:p>
            <a:fld id="{010F8DF0-15E4-452C-960E-FC9C2BBC4251}" type="datetimeFigureOut">
              <a:rPr lang="en-US" smtClean="0"/>
              <a:pPr/>
              <a:t>12/12/2014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B649F6-FEB5-47A3-B493-0BA38151525C}" type="slidenum">
              <a:rPr lang="en-US" smtClean="0"/>
              <a:pPr/>
              <a:t>‹#›</a:t>
            </a:fld>
            <a:endParaRPr lang="en-US"/>
          </a:p>
        </p:txBody>
      </p:sp>
    </p:spTree>
    <p:extLst>
      <p:ext uri="{BB962C8B-B14F-4D97-AF65-F5344CB8AC3E}">
        <p14:creationId xmlns:p14="http://schemas.microsoft.com/office/powerpoint/2010/main" val="165387310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2 - Templateswise.com">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27534"/>
            <a:ext cx="8229600" cy="857250"/>
          </a:xfrm>
        </p:spPr>
        <p:txBody>
          <a:bodyPr/>
          <a:lstStyle>
            <a:lvl1pPr>
              <a:defRPr>
                <a:solidFill>
                  <a:srgbClr val="1A284D"/>
                </a:solidFill>
              </a:defRPr>
            </a:lvl1pPr>
          </a:lstStyle>
          <a:p>
            <a:r>
              <a:rPr lang="en-US" dirty="0" smtClean="0"/>
              <a:t>Title</a:t>
            </a:r>
            <a:endParaRPr lang="en-US" dirty="0"/>
          </a:p>
        </p:txBody>
      </p:sp>
      <p:sp>
        <p:nvSpPr>
          <p:cNvPr id="3" name="Content Placeholder 2"/>
          <p:cNvSpPr>
            <a:spLocks noGrp="1"/>
          </p:cNvSpPr>
          <p:nvPr>
            <p:ph idx="1" hasCustomPrompt="1"/>
          </p:nvPr>
        </p:nvSpPr>
        <p:spPr>
          <a:xfrm>
            <a:off x="457200" y="1563637"/>
            <a:ext cx="8229600" cy="3030985"/>
          </a:xfrm>
        </p:spPr>
        <p:txBody>
          <a:bodyPr/>
          <a:lstStyle>
            <a:lvl1pPr marL="0" indent="0" algn="ctr">
              <a:buNone/>
              <a:defRPr>
                <a:solidFill>
                  <a:srgbClr val="1A284D"/>
                </a:solidFill>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adipisicing</a:t>
            </a:r>
            <a:r>
              <a:rPr lang="en-US" dirty="0" smtClean="0"/>
              <a:t> </a:t>
            </a:r>
            <a:r>
              <a:rPr lang="en-US" dirty="0" err="1" smtClean="0"/>
              <a:t>elit</a:t>
            </a:r>
            <a:r>
              <a:rPr lang="en-US" dirty="0" smtClean="0"/>
              <a:t>, </a:t>
            </a:r>
            <a:r>
              <a:rPr lang="en-US" dirty="0" err="1" smtClean="0"/>
              <a:t>sed</a:t>
            </a:r>
            <a:r>
              <a:rPr lang="en-US" dirty="0" smtClean="0"/>
              <a:t> do </a:t>
            </a:r>
            <a:r>
              <a:rPr lang="en-US" dirty="0" err="1" smtClean="0"/>
              <a:t>eiusmod</a:t>
            </a:r>
            <a:r>
              <a:rPr lang="en-US" dirty="0" smtClean="0"/>
              <a:t> </a:t>
            </a:r>
            <a:r>
              <a:rPr lang="en-US" dirty="0" err="1" smtClean="0"/>
              <a:t>tempor</a:t>
            </a:r>
            <a:r>
              <a:rPr lang="en-US" dirty="0" smtClean="0"/>
              <a:t> </a:t>
            </a:r>
            <a:r>
              <a:rPr lang="en-US" dirty="0" err="1" smtClean="0"/>
              <a:t>incididunt</a:t>
            </a:r>
            <a:r>
              <a:rPr lang="en-US" dirty="0" smtClean="0"/>
              <a:t> </a:t>
            </a:r>
            <a:r>
              <a:rPr lang="en-US" dirty="0" err="1" smtClean="0"/>
              <a:t>ut</a:t>
            </a:r>
            <a:r>
              <a:rPr lang="en-US" dirty="0" smtClean="0"/>
              <a:t> </a:t>
            </a:r>
            <a:r>
              <a:rPr lang="en-US" dirty="0" err="1" smtClean="0"/>
              <a:t>labore</a:t>
            </a:r>
            <a:r>
              <a:rPr lang="en-US" dirty="0" smtClean="0"/>
              <a:t> et </a:t>
            </a:r>
            <a:r>
              <a:rPr lang="en-US" dirty="0" err="1" smtClean="0"/>
              <a:t>dolore</a:t>
            </a:r>
            <a:r>
              <a:rPr lang="en-US" dirty="0" smtClean="0"/>
              <a:t> magna </a:t>
            </a:r>
            <a:r>
              <a:rPr lang="en-US" dirty="0" err="1" smtClean="0"/>
              <a:t>aliqua</a:t>
            </a:r>
            <a:r>
              <a:rPr lang="en-US" dirty="0" smtClean="0"/>
              <a:t>.</a:t>
            </a:r>
            <a:endParaRPr lang="en-US" dirty="0"/>
          </a:p>
        </p:txBody>
      </p:sp>
      <p:sp>
        <p:nvSpPr>
          <p:cNvPr id="4" name="Date Placeholder 3"/>
          <p:cNvSpPr>
            <a:spLocks noGrp="1"/>
          </p:cNvSpPr>
          <p:nvPr>
            <p:ph type="dt" sz="half" idx="10"/>
          </p:nvPr>
        </p:nvSpPr>
        <p:spPr/>
        <p:txBody>
          <a:bodyPr/>
          <a:lstStyle/>
          <a:p>
            <a:fld id="{010F8DF0-15E4-452C-960E-FC9C2BBC4251}" type="datetimeFigureOut">
              <a:rPr lang="en-US" smtClean="0"/>
              <a:pPr/>
              <a:t>12/12/2014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B649F6-FEB5-47A3-B493-0BA38151525C}" type="slidenum">
              <a:rPr lang="en-US" smtClean="0"/>
              <a:pPr/>
              <a:t>‹#›</a:t>
            </a:fld>
            <a:endParaRPr lang="en-US"/>
          </a:p>
        </p:txBody>
      </p:sp>
    </p:spTree>
    <p:extLst>
      <p:ext uri="{BB962C8B-B14F-4D97-AF65-F5344CB8AC3E}">
        <p14:creationId xmlns:p14="http://schemas.microsoft.com/office/powerpoint/2010/main" val="292126488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TW" altLang="en-US" smtClean="0"/>
              <a:t>按一下以編輯母片標題樣式</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010F8DF0-15E4-452C-960E-FC9C2BBC4251}" type="datetimeFigureOut">
              <a:rPr lang="en-US" smtClean="0"/>
              <a:pPr/>
              <a:t>12/12/2014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9CB649F6-FEB5-47A3-B493-0BA38151525C}" type="slidenum">
              <a:rPr lang="en-US" smtClean="0"/>
              <a:pPr/>
              <a:t>‹#›</a:t>
            </a:fld>
            <a:endParaRPr lang="en-US"/>
          </a:p>
        </p:txBody>
      </p:sp>
    </p:spTree>
    <p:extLst>
      <p:ext uri="{BB962C8B-B14F-4D97-AF65-F5344CB8AC3E}">
        <p14:creationId xmlns:p14="http://schemas.microsoft.com/office/powerpoint/2010/main" val="33578091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6.gif"/></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5.gi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483518"/>
            <a:ext cx="7772400" cy="613891"/>
          </a:xfrm>
        </p:spPr>
        <p:txBody>
          <a:bodyPr>
            <a:noAutofit/>
          </a:bodyPr>
          <a:lstStyle/>
          <a:p>
            <a:r>
              <a:rPr lang="zh-TW" altLang="en-US" sz="4800" b="1" dirty="0" smtClean="0">
                <a:latin typeface="標楷體" pitchFamily="65" charset="-120"/>
                <a:ea typeface="標楷體" pitchFamily="65" charset="-120"/>
              </a:rPr>
              <a:t>我們的星球</a:t>
            </a:r>
            <a:endParaRPr lang="en-US" sz="4800" b="1" dirty="0">
              <a:latin typeface="標楷體" pitchFamily="65" charset="-120"/>
              <a:ea typeface="標楷體" pitchFamily="65" charset="-120"/>
            </a:endParaRPr>
          </a:p>
        </p:txBody>
      </p:sp>
      <p:sp>
        <p:nvSpPr>
          <p:cNvPr id="3" name="Subtitle 2"/>
          <p:cNvSpPr>
            <a:spLocks noGrp="1"/>
          </p:cNvSpPr>
          <p:nvPr>
            <p:ph type="subTitle" idx="1"/>
          </p:nvPr>
        </p:nvSpPr>
        <p:spPr>
          <a:xfrm>
            <a:off x="1371600" y="1330474"/>
            <a:ext cx="6400800" cy="521196"/>
          </a:xfrm>
        </p:spPr>
        <p:txBody>
          <a:bodyPr>
            <a:noAutofit/>
          </a:bodyPr>
          <a:lstStyle/>
          <a:p>
            <a:r>
              <a:rPr lang="zh-TW" altLang="en-US" b="1" dirty="0" smtClean="0">
                <a:latin typeface="Times New Roman" pitchFamily="18" charset="0"/>
                <a:ea typeface="標楷體" pitchFamily="65" charset="-120"/>
                <a:cs typeface="Times New Roman" pitchFamily="18" charset="0"/>
              </a:rPr>
              <a:t>里約</a:t>
            </a:r>
            <a:r>
              <a:rPr lang="en-US" altLang="zh-TW" b="1" dirty="0" smtClean="0">
                <a:latin typeface="Times New Roman" pitchFamily="18" charset="0"/>
                <a:ea typeface="標楷體" pitchFamily="65" charset="-120"/>
                <a:cs typeface="Times New Roman" pitchFamily="18" charset="0"/>
              </a:rPr>
              <a:t>+20</a:t>
            </a:r>
            <a:r>
              <a:rPr lang="zh-TW" altLang="en-US" b="1" dirty="0" smtClean="0">
                <a:latin typeface="Times New Roman" pitchFamily="18" charset="0"/>
                <a:ea typeface="標楷體" pitchFamily="65" charset="-120"/>
                <a:cs typeface="Times New Roman" pitchFamily="18" charset="0"/>
              </a:rPr>
              <a:t>：從成果到實踐</a:t>
            </a:r>
            <a:endParaRPr lang="en-US" b="1" dirty="0">
              <a:latin typeface="Times New Roman" pitchFamily="18" charset="0"/>
              <a:ea typeface="標楷體" pitchFamily="65" charset="-120"/>
              <a:cs typeface="Times New Roman" pitchFamily="18" charset="0"/>
            </a:endParaRPr>
          </a:p>
        </p:txBody>
      </p:sp>
    </p:spTree>
    <p:extLst>
      <p:ext uri="{BB962C8B-B14F-4D97-AF65-F5344CB8AC3E}">
        <p14:creationId xmlns:p14="http://schemas.microsoft.com/office/powerpoint/2010/main" val="42144713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cstate="print"/>
          <a:srcRect/>
          <a:stretch>
            <a:fillRect/>
          </a:stretch>
        </p:blipFill>
        <p:spPr bwMode="auto">
          <a:xfrm>
            <a:off x="971600" y="1419622"/>
            <a:ext cx="7488831" cy="3528392"/>
          </a:xfrm>
          <a:prstGeom prst="rect">
            <a:avLst/>
          </a:prstGeom>
          <a:ln>
            <a:noFill/>
          </a:ln>
          <a:effectLst>
            <a:softEdge rad="112500"/>
          </a:effectLst>
        </p:spPr>
      </p:pic>
      <p:sp>
        <p:nvSpPr>
          <p:cNvPr id="4" name="矩形 3"/>
          <p:cNvSpPr/>
          <p:nvPr/>
        </p:nvSpPr>
        <p:spPr>
          <a:xfrm>
            <a:off x="3275856" y="421722"/>
            <a:ext cx="2672527" cy="1069908"/>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眾志成城</a:t>
            </a:r>
            <a:endPar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圓角矩形 7"/>
          <p:cNvSpPr/>
          <p:nvPr/>
        </p:nvSpPr>
        <p:spPr>
          <a:xfrm>
            <a:off x="179512" y="195486"/>
            <a:ext cx="8784976" cy="2304256"/>
          </a:xfrm>
          <a:prstGeom prst="roundRect">
            <a:avLst/>
          </a:prstGeom>
          <a:solidFill>
            <a:schemeClr val="accent6">
              <a:lumMod val="60000"/>
              <a:lumOff val="40000"/>
            </a:schemeClr>
          </a:solidFill>
          <a:ln/>
        </p:spPr>
        <p:style>
          <a:lnRef idx="3">
            <a:schemeClr val="lt1"/>
          </a:lnRef>
          <a:fillRef idx="1">
            <a:schemeClr val="accent6"/>
          </a:fillRef>
          <a:effectRef idx="1">
            <a:schemeClr val="accent6"/>
          </a:effectRef>
          <a:fontRef idx="minor">
            <a:schemeClr val="lt1"/>
          </a:fontRef>
        </p:style>
        <p:txBody>
          <a:bodyPr rtlCol="0" anchor="ctr"/>
          <a:lstStyle/>
          <a:p>
            <a:pPr algn="ctr"/>
            <a:endParaRPr lang="zh-TW" altLang="en-US"/>
          </a:p>
        </p:txBody>
      </p:sp>
      <p:sp>
        <p:nvSpPr>
          <p:cNvPr id="9" name="矩形 8"/>
          <p:cNvSpPr/>
          <p:nvPr/>
        </p:nvSpPr>
        <p:spPr>
          <a:xfrm>
            <a:off x="323528" y="267494"/>
            <a:ext cx="8424936" cy="2169825"/>
          </a:xfrm>
          <a:prstGeom prst="rect">
            <a:avLst/>
          </a:prstGeom>
        </p:spPr>
        <p:txBody>
          <a:bodyPr wrap="square">
            <a:spAutoFit/>
          </a:bodyPr>
          <a:lstStyle/>
          <a:p>
            <a:pPr algn="just">
              <a:lnSpc>
                <a:spcPct val="150000"/>
              </a:lnSpc>
              <a:buBlip>
                <a:blip r:embed="rId3"/>
              </a:buBlip>
            </a:pPr>
            <a:r>
              <a:rPr lang="zh-TW" altLang="en-US" b="1" dirty="0" smtClean="0">
                <a:solidFill>
                  <a:srgbClr val="0000FF"/>
                </a:solidFill>
                <a:latin typeface="標楷體" pitchFamily="65" charset="-120"/>
                <a:ea typeface="標楷體" pitchFamily="65" charset="-120"/>
              </a:rPr>
              <a:t>保護地球工作被分開來，或者是基於不同的公約來施行。</a:t>
            </a:r>
            <a:endParaRPr lang="en-US" altLang="zh-TW" b="1" dirty="0" smtClean="0">
              <a:solidFill>
                <a:srgbClr val="0000FF"/>
              </a:solidFill>
              <a:latin typeface="標楷體" pitchFamily="65" charset="-120"/>
              <a:ea typeface="標楷體" pitchFamily="65" charset="-120"/>
            </a:endParaRPr>
          </a:p>
          <a:p>
            <a:pPr marL="177800" indent="-177800" algn="just">
              <a:lnSpc>
                <a:spcPct val="150000"/>
              </a:lnSpc>
              <a:buBlip>
                <a:blip r:embed="rId3"/>
              </a:buBlip>
            </a:pPr>
            <a:r>
              <a:rPr lang="zh-TW" altLang="en-US" b="1" dirty="0" smtClean="0">
                <a:solidFill>
                  <a:srgbClr val="0000FF"/>
                </a:solidFill>
                <a:latin typeface="標楷體" pitchFamily="65" charset="-120"/>
                <a:ea typeface="標楷體" pitchFamily="65" charset="-120"/>
              </a:rPr>
              <a:t>每個公約只解決與星球相關的某個問題，比如有關臭氧層公約、氣候和生物多樣性公約等，我們</a:t>
            </a:r>
            <a:r>
              <a:rPr lang="zh-TW" altLang="en-US" b="1" dirty="0" smtClean="0">
                <a:solidFill>
                  <a:srgbClr val="FF0000"/>
                </a:solidFill>
                <a:latin typeface="標楷體" pitchFamily="65" charset="-120"/>
                <a:ea typeface="標楷體" pitchFamily="65" charset="-120"/>
              </a:rPr>
              <a:t>需要全球性的論壇制定戰略</a:t>
            </a:r>
            <a:r>
              <a:rPr lang="zh-TW" altLang="en-US" b="1" dirty="0" smtClean="0">
                <a:solidFill>
                  <a:srgbClr val="0000FF"/>
                </a:solidFill>
                <a:latin typeface="標楷體" pitchFamily="65" charset="-120"/>
                <a:ea typeface="標楷體" pitchFamily="65" charset="-120"/>
              </a:rPr>
              <a:t>，</a:t>
            </a:r>
            <a:r>
              <a:rPr lang="zh-TW" altLang="en-US" b="1" dirty="0" smtClean="0">
                <a:solidFill>
                  <a:srgbClr val="FF0000"/>
                </a:solidFill>
                <a:latin typeface="標楷體" pitchFamily="65" charset="-120"/>
                <a:ea typeface="標楷體" pitchFamily="65" charset="-120"/>
              </a:rPr>
              <a:t>選取優先解決的問題</a:t>
            </a:r>
            <a:r>
              <a:rPr lang="zh-TW" altLang="en-US" b="1" dirty="0" smtClean="0">
                <a:solidFill>
                  <a:srgbClr val="0000FF"/>
                </a:solidFill>
                <a:latin typeface="標楷體" pitchFamily="65" charset="-120"/>
                <a:ea typeface="標楷體" pitchFamily="65" charset="-120"/>
              </a:rPr>
              <a:t>。</a:t>
            </a:r>
            <a:endParaRPr lang="en-US" altLang="zh-TW" b="1" dirty="0" smtClean="0">
              <a:solidFill>
                <a:srgbClr val="0000FF"/>
              </a:solidFill>
              <a:latin typeface="標楷體" pitchFamily="65" charset="-120"/>
              <a:ea typeface="標楷體" pitchFamily="65" charset="-120"/>
            </a:endParaRPr>
          </a:p>
          <a:p>
            <a:pPr marL="177800" indent="-177800" algn="just">
              <a:lnSpc>
                <a:spcPct val="150000"/>
              </a:lnSpc>
              <a:buBlip>
                <a:blip r:embed="rId3"/>
              </a:buBlip>
            </a:pPr>
            <a:r>
              <a:rPr lang="zh-TW" altLang="en-US" b="1" dirty="0" smtClean="0">
                <a:solidFill>
                  <a:srgbClr val="0000FF"/>
                </a:solidFill>
                <a:latin typeface="標楷體" pitchFamily="65" charset="-120"/>
                <a:ea typeface="標楷體" pitchFamily="65" charset="-120"/>
              </a:rPr>
              <a:t>環境署開始將經濟問題與環境問題相融合，環境服務已經和經濟服務融合在一起。環境署有可能越來越接近世界經濟的中心議題。</a:t>
            </a:r>
          </a:p>
        </p:txBody>
      </p:sp>
      <p:sp>
        <p:nvSpPr>
          <p:cNvPr id="12" name="圓角矩形 11"/>
          <p:cNvSpPr/>
          <p:nvPr/>
        </p:nvSpPr>
        <p:spPr>
          <a:xfrm>
            <a:off x="179512" y="2643758"/>
            <a:ext cx="8784976" cy="2304256"/>
          </a:xfrm>
          <a:prstGeom prst="roundRect">
            <a:avLst/>
          </a:prstGeom>
          <a:solidFill>
            <a:srgbClr val="FF99FF"/>
          </a:solidFill>
          <a:ln/>
        </p:spPr>
        <p:style>
          <a:lnRef idx="3">
            <a:schemeClr val="lt1"/>
          </a:lnRef>
          <a:fillRef idx="1">
            <a:schemeClr val="accent6"/>
          </a:fillRef>
          <a:effectRef idx="1">
            <a:schemeClr val="accent6"/>
          </a:effectRef>
          <a:fontRef idx="minor">
            <a:schemeClr val="lt1"/>
          </a:fontRef>
        </p:style>
        <p:txBody>
          <a:bodyPr rtlCol="0" anchor="ctr"/>
          <a:lstStyle/>
          <a:p>
            <a:pPr algn="ctr"/>
            <a:endParaRPr lang="zh-TW" altLang="en-US"/>
          </a:p>
        </p:txBody>
      </p:sp>
      <p:sp>
        <p:nvSpPr>
          <p:cNvPr id="14" name="矩形 13"/>
          <p:cNvSpPr/>
          <p:nvPr/>
        </p:nvSpPr>
        <p:spPr>
          <a:xfrm>
            <a:off x="323528" y="2850197"/>
            <a:ext cx="8424936" cy="2169825"/>
          </a:xfrm>
          <a:prstGeom prst="rect">
            <a:avLst/>
          </a:prstGeom>
        </p:spPr>
        <p:txBody>
          <a:bodyPr wrap="square">
            <a:spAutoFit/>
          </a:bodyPr>
          <a:lstStyle/>
          <a:p>
            <a:pPr marL="177800" indent="-177800" algn="just">
              <a:lnSpc>
                <a:spcPct val="150000"/>
              </a:lnSpc>
              <a:buBlip>
                <a:blip r:embed="rId3"/>
              </a:buBlip>
            </a:pPr>
            <a:r>
              <a:rPr lang="en-US" altLang="zh-TW" b="1" dirty="0" smtClean="0">
                <a:solidFill>
                  <a:srgbClr val="0000FF"/>
                </a:solidFill>
                <a:latin typeface="Times New Roman" pitchFamily="18" charset="0"/>
                <a:ea typeface="標楷體" pitchFamily="65" charset="-120"/>
                <a:cs typeface="Times New Roman" pitchFamily="18" charset="0"/>
              </a:rPr>
              <a:t>“</a:t>
            </a:r>
            <a:r>
              <a:rPr lang="zh-TW" altLang="en-US" b="1" dirty="0" smtClean="0">
                <a:solidFill>
                  <a:srgbClr val="0000FF"/>
                </a:solidFill>
                <a:latin typeface="Times New Roman" pitchFamily="18" charset="0"/>
                <a:ea typeface="標楷體" pitchFamily="65" charset="-120"/>
                <a:cs typeface="Times New Roman" pitchFamily="18" charset="0"/>
              </a:rPr>
              <a:t>里約</a:t>
            </a:r>
            <a:r>
              <a:rPr lang="en-US" altLang="zh-TW" b="1" dirty="0" smtClean="0">
                <a:solidFill>
                  <a:srgbClr val="0000FF"/>
                </a:solidFill>
                <a:latin typeface="Times New Roman" pitchFamily="18" charset="0"/>
                <a:ea typeface="標楷體" pitchFamily="65" charset="-120"/>
                <a:cs typeface="Times New Roman" pitchFamily="18" charset="0"/>
              </a:rPr>
              <a:t>+20”</a:t>
            </a:r>
            <a:r>
              <a:rPr lang="zh-TW" altLang="en-US" b="1" dirty="0" smtClean="0">
                <a:solidFill>
                  <a:srgbClr val="0000FF"/>
                </a:solidFill>
                <a:latin typeface="Times New Roman" pitchFamily="18" charset="0"/>
                <a:ea typeface="標楷體" pitchFamily="65" charset="-120"/>
                <a:cs typeface="Times New Roman" pitchFamily="18" charset="0"/>
              </a:rPr>
              <a:t>峰會呼籲國際社會定義可持續生產和消費。</a:t>
            </a:r>
            <a:endParaRPr lang="en-US" altLang="zh-TW" b="1" dirty="0" smtClean="0">
              <a:solidFill>
                <a:srgbClr val="0000FF"/>
              </a:solidFill>
              <a:latin typeface="Times New Roman" pitchFamily="18" charset="0"/>
              <a:ea typeface="標楷體" pitchFamily="65" charset="-120"/>
              <a:cs typeface="Times New Roman" pitchFamily="18" charset="0"/>
            </a:endParaRPr>
          </a:p>
          <a:p>
            <a:pPr marL="177800" indent="-177800" algn="just">
              <a:lnSpc>
                <a:spcPct val="150000"/>
              </a:lnSpc>
              <a:buBlip>
                <a:blip r:embed="rId3"/>
              </a:buBlip>
            </a:pPr>
            <a:r>
              <a:rPr lang="zh-TW" altLang="en-US" b="1" dirty="0" smtClean="0">
                <a:solidFill>
                  <a:srgbClr val="0000FF"/>
                </a:solidFill>
                <a:latin typeface="Times New Roman" pitchFamily="18" charset="0"/>
                <a:ea typeface="標楷體" pitchFamily="65" charset="-120"/>
                <a:cs typeface="Times New Roman" pitchFamily="18" charset="0"/>
              </a:rPr>
              <a:t>沒有任何會議可揮舞起魔棒，轉眼改變世界，會議上的決定，至關重要，</a:t>
            </a:r>
            <a:r>
              <a:rPr lang="zh-TW" altLang="en-US" b="1" dirty="0" smtClean="0">
                <a:solidFill>
                  <a:srgbClr val="FF0000"/>
                </a:solidFill>
                <a:latin typeface="Times New Roman" pitchFamily="18" charset="0"/>
                <a:ea typeface="標楷體" pitchFamily="65" charset="-120"/>
                <a:cs typeface="Times New Roman" pitchFamily="18" charset="0"/>
              </a:rPr>
              <a:t>小的改變不斷累積會帶來重大的變革</a:t>
            </a:r>
            <a:r>
              <a:rPr lang="zh-TW" altLang="en-US" b="1" dirty="0" smtClean="0">
                <a:solidFill>
                  <a:srgbClr val="0000FF"/>
                </a:solidFill>
                <a:latin typeface="Times New Roman" pitchFamily="18" charset="0"/>
                <a:ea typeface="標楷體" pitchFamily="65" charset="-120"/>
                <a:cs typeface="Times New Roman" pitchFamily="18" charset="0"/>
              </a:rPr>
              <a:t>。</a:t>
            </a:r>
            <a:endParaRPr lang="en-US" altLang="zh-TW" b="1" dirty="0" smtClean="0">
              <a:solidFill>
                <a:srgbClr val="0000FF"/>
              </a:solidFill>
              <a:latin typeface="Times New Roman" pitchFamily="18" charset="0"/>
              <a:ea typeface="標楷體" pitchFamily="65" charset="-120"/>
              <a:cs typeface="Times New Roman" pitchFamily="18" charset="0"/>
            </a:endParaRPr>
          </a:p>
          <a:p>
            <a:pPr marL="177800" indent="-177800" algn="just">
              <a:lnSpc>
                <a:spcPct val="150000"/>
              </a:lnSpc>
              <a:buBlip>
                <a:blip r:embed="rId3"/>
              </a:buBlip>
            </a:pPr>
            <a:r>
              <a:rPr lang="zh-TW" altLang="en-US" b="1" dirty="0" smtClean="0">
                <a:solidFill>
                  <a:srgbClr val="FF0000"/>
                </a:solidFill>
                <a:latin typeface="Times New Roman" pitchFamily="18" charset="0"/>
                <a:ea typeface="標楷體" pitchFamily="65" charset="-120"/>
                <a:cs typeface="Times New Roman" pitchFamily="18" charset="0"/>
              </a:rPr>
              <a:t>環境署將作為國際社會中解決這些問題的主要組織</a:t>
            </a:r>
            <a:r>
              <a:rPr lang="zh-TW" altLang="en-US" b="1" dirty="0" smtClean="0">
                <a:solidFill>
                  <a:srgbClr val="0000FF"/>
                </a:solidFill>
                <a:latin typeface="Times New Roman" pitchFamily="18" charset="0"/>
                <a:ea typeface="標楷體" pitchFamily="65" charset="-120"/>
                <a:cs typeface="Times New Roman" pitchFamily="18" charset="0"/>
              </a:rPr>
              <a:t>。</a:t>
            </a:r>
            <a:endParaRPr lang="en-US" altLang="zh-TW" b="1" dirty="0" smtClean="0">
              <a:solidFill>
                <a:srgbClr val="0000FF"/>
              </a:solidFill>
              <a:latin typeface="Times New Roman" pitchFamily="18" charset="0"/>
              <a:ea typeface="標楷體" pitchFamily="65" charset="-120"/>
              <a:cs typeface="Times New Roman" pitchFamily="18" charset="0"/>
            </a:endParaRPr>
          </a:p>
          <a:p>
            <a:pPr marL="177800" indent="-177800" algn="just">
              <a:lnSpc>
                <a:spcPct val="150000"/>
              </a:lnSpc>
              <a:buBlip>
                <a:blip r:embed="rId3"/>
              </a:buBlip>
            </a:pPr>
            <a:endParaRPr lang="zh-TW" altLang="en-US" b="1" dirty="0" smtClean="0">
              <a:solidFill>
                <a:srgbClr val="0000FF"/>
              </a:solidFill>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cstate="print"/>
          <a:srcRect/>
          <a:stretch>
            <a:fillRect/>
          </a:stretch>
        </p:blipFill>
        <p:spPr bwMode="auto">
          <a:xfrm>
            <a:off x="971600" y="339502"/>
            <a:ext cx="3754893" cy="4592942"/>
          </a:xfrm>
          <a:prstGeom prst="rect">
            <a:avLst/>
          </a:prstGeom>
          <a:ln>
            <a:noFill/>
          </a:ln>
          <a:effectLst>
            <a:softEdge rad="112500"/>
          </a:effectLst>
        </p:spPr>
      </p:pic>
      <p:sp>
        <p:nvSpPr>
          <p:cNvPr id="3" name="矩形 2"/>
          <p:cNvSpPr/>
          <p:nvPr/>
        </p:nvSpPr>
        <p:spPr>
          <a:xfrm>
            <a:off x="5436096" y="1923678"/>
            <a:ext cx="2672527" cy="1069908"/>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機不可失</a:t>
            </a:r>
            <a:endPar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07504" y="3075806"/>
            <a:ext cx="8928992" cy="1944216"/>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TW" altLang="en-US"/>
          </a:p>
        </p:txBody>
      </p:sp>
      <p:sp>
        <p:nvSpPr>
          <p:cNvPr id="11" name="矩形 10"/>
          <p:cNvSpPr/>
          <p:nvPr/>
        </p:nvSpPr>
        <p:spPr>
          <a:xfrm>
            <a:off x="107504" y="195486"/>
            <a:ext cx="8928992" cy="864096"/>
          </a:xfrm>
          <a:prstGeom prst="rect">
            <a:avLst/>
          </a:prstGeom>
          <a:solidFill>
            <a:srgbClr val="92D050"/>
          </a:solidFill>
          <a:ln>
            <a:solidFill>
              <a:schemeClr val="bg1"/>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zh-TW" altLang="en-US"/>
          </a:p>
        </p:txBody>
      </p:sp>
      <p:sp>
        <p:nvSpPr>
          <p:cNvPr id="9" name="矩形 8"/>
          <p:cNvSpPr/>
          <p:nvPr/>
        </p:nvSpPr>
        <p:spPr>
          <a:xfrm>
            <a:off x="107504" y="89213"/>
            <a:ext cx="8784976" cy="946093"/>
          </a:xfrm>
          <a:prstGeom prst="rect">
            <a:avLst/>
          </a:prstGeom>
        </p:spPr>
        <p:txBody>
          <a:bodyPr wrap="square">
            <a:spAutoFit/>
          </a:bodyPr>
          <a:lstStyle/>
          <a:p>
            <a:pPr marL="177800" indent="-177800" algn="just">
              <a:lnSpc>
                <a:spcPct val="200000"/>
              </a:lnSpc>
              <a:buBlip>
                <a:blip r:embed="rId3"/>
              </a:buBlip>
            </a:pPr>
            <a:r>
              <a:rPr lang="zh-TW" altLang="en-US" sz="1500" b="1" dirty="0" smtClean="0">
                <a:latin typeface="Times New Roman" pitchFamily="18" charset="0"/>
                <a:ea typeface="標楷體" pitchFamily="65" charset="-120"/>
                <a:cs typeface="Times New Roman" pitchFamily="18" charset="0"/>
              </a:rPr>
              <a:t>可持續發展的三個方面：</a:t>
            </a:r>
            <a:r>
              <a:rPr lang="zh-TW" altLang="en-US" sz="1500" b="1" dirty="0" smtClean="0">
                <a:solidFill>
                  <a:srgbClr val="FF0000"/>
                </a:solidFill>
                <a:latin typeface="Times New Roman" pitchFamily="18" charset="0"/>
                <a:ea typeface="標楷體" pitchFamily="65" charset="-120"/>
                <a:cs typeface="Times New Roman" pitchFamily="18" charset="0"/>
              </a:rPr>
              <a:t>環境</a:t>
            </a:r>
            <a:r>
              <a:rPr lang="zh-TW" altLang="en-US" sz="1500" b="1" dirty="0" smtClean="0">
                <a:latin typeface="Times New Roman" pitchFamily="18" charset="0"/>
                <a:ea typeface="標楷體" pitchFamily="65" charset="-120"/>
                <a:cs typeface="Times New Roman" pitchFamily="18" charset="0"/>
              </a:rPr>
              <a:t>，</a:t>
            </a:r>
            <a:r>
              <a:rPr lang="zh-TW" altLang="en-US" sz="1500" b="1" dirty="0" smtClean="0">
                <a:solidFill>
                  <a:srgbClr val="FF0000"/>
                </a:solidFill>
                <a:latin typeface="Times New Roman" pitchFamily="18" charset="0"/>
                <a:ea typeface="標楷體" pitchFamily="65" charset="-120"/>
                <a:cs typeface="Times New Roman" pitchFamily="18" charset="0"/>
              </a:rPr>
              <a:t>經濟</a:t>
            </a:r>
            <a:r>
              <a:rPr lang="zh-TW" altLang="en-US" sz="1500" b="1" dirty="0" smtClean="0">
                <a:latin typeface="Times New Roman" pitchFamily="18" charset="0"/>
                <a:ea typeface="標楷體" pitchFamily="65" charset="-120"/>
                <a:cs typeface="Times New Roman" pitchFamily="18" charset="0"/>
              </a:rPr>
              <a:t>和</a:t>
            </a:r>
            <a:r>
              <a:rPr lang="zh-TW" altLang="en-US" sz="1500" b="1" dirty="0" smtClean="0">
                <a:solidFill>
                  <a:srgbClr val="FF0000"/>
                </a:solidFill>
                <a:latin typeface="Times New Roman" pitchFamily="18" charset="0"/>
                <a:ea typeface="標楷體" pitchFamily="65" charset="-120"/>
                <a:cs typeface="Times New Roman" pitchFamily="18" charset="0"/>
              </a:rPr>
              <a:t>社會</a:t>
            </a:r>
            <a:r>
              <a:rPr lang="zh-TW" altLang="en-US" sz="1500" b="1" dirty="0" smtClean="0">
                <a:latin typeface="Times New Roman" pitchFamily="18" charset="0"/>
                <a:ea typeface="標楷體" pitchFamily="65" charset="-120"/>
                <a:cs typeface="Times New Roman" pitchFamily="18" charset="0"/>
              </a:rPr>
              <a:t>，一定要與法制和人權相結合，我們一定要清楚地指出。</a:t>
            </a:r>
            <a:endParaRPr lang="en-US" altLang="zh-TW" sz="1500" b="1" dirty="0" smtClean="0">
              <a:latin typeface="Times New Roman" pitchFamily="18" charset="0"/>
              <a:ea typeface="標楷體" pitchFamily="65" charset="-120"/>
              <a:cs typeface="Times New Roman" pitchFamily="18" charset="0"/>
            </a:endParaRPr>
          </a:p>
          <a:p>
            <a:pPr marL="177800" indent="-177800" algn="just">
              <a:lnSpc>
                <a:spcPct val="200000"/>
              </a:lnSpc>
              <a:buBlip>
                <a:blip r:embed="rId3"/>
              </a:buBlip>
            </a:pPr>
            <a:r>
              <a:rPr lang="zh-TW" altLang="en-US" sz="1500" b="1" dirty="0" smtClean="0">
                <a:solidFill>
                  <a:srgbClr val="FF0000"/>
                </a:solidFill>
                <a:latin typeface="Times New Roman" pitchFamily="18" charset="0"/>
                <a:ea typeface="標楷體" pitchFamily="65" charset="-120"/>
                <a:cs typeface="Times New Roman" pitchFamily="18" charset="0"/>
              </a:rPr>
              <a:t>不可持續的發展不是發展</a:t>
            </a:r>
            <a:r>
              <a:rPr lang="zh-TW" altLang="en-US" sz="1500" b="1" dirty="0" smtClean="0">
                <a:latin typeface="Times New Roman" pitchFamily="18" charset="0"/>
                <a:ea typeface="標楷體" pitchFamily="65" charset="-120"/>
                <a:cs typeface="Times New Roman" pitchFamily="18" charset="0"/>
              </a:rPr>
              <a:t>，而在一個脆弱，不安全也不穩定的環境中，</a:t>
            </a:r>
            <a:r>
              <a:rPr lang="zh-TW" altLang="en-US" sz="1500" b="1" dirty="0" smtClean="0">
                <a:solidFill>
                  <a:srgbClr val="0000FF"/>
                </a:solidFill>
                <a:latin typeface="Times New Roman" pitchFamily="18" charset="0"/>
                <a:ea typeface="標楷體" pitchFamily="65" charset="-120"/>
                <a:cs typeface="Times New Roman" pitchFamily="18" charset="0"/>
              </a:rPr>
              <a:t>發展無法達到可持續性</a:t>
            </a:r>
            <a:r>
              <a:rPr lang="zh-TW" altLang="en-US" sz="1500" b="1" dirty="0" smtClean="0">
                <a:latin typeface="Times New Roman" pitchFamily="18" charset="0"/>
                <a:ea typeface="標楷體" pitchFamily="65" charset="-120"/>
                <a:cs typeface="Times New Roman" pitchFamily="18" charset="0"/>
              </a:rPr>
              <a:t>。</a:t>
            </a:r>
          </a:p>
        </p:txBody>
      </p:sp>
      <p:sp>
        <p:nvSpPr>
          <p:cNvPr id="13" name="圓角矩形 12"/>
          <p:cNvSpPr/>
          <p:nvPr/>
        </p:nvSpPr>
        <p:spPr>
          <a:xfrm>
            <a:off x="107504" y="1275606"/>
            <a:ext cx="4392488" cy="1656184"/>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TW" altLang="en-US"/>
          </a:p>
        </p:txBody>
      </p:sp>
      <p:sp>
        <p:nvSpPr>
          <p:cNvPr id="14" name="矩形 13"/>
          <p:cNvSpPr/>
          <p:nvPr/>
        </p:nvSpPr>
        <p:spPr>
          <a:xfrm>
            <a:off x="179512" y="1275606"/>
            <a:ext cx="4176464" cy="1631216"/>
          </a:xfrm>
          <a:prstGeom prst="rect">
            <a:avLst/>
          </a:prstGeom>
        </p:spPr>
        <p:txBody>
          <a:bodyPr wrap="square">
            <a:spAutoFit/>
          </a:bodyPr>
          <a:lstStyle/>
          <a:p>
            <a:pPr algn="just"/>
            <a:r>
              <a:rPr lang="zh-TW" altLang="en-US" sz="2000" b="1" dirty="0" smtClean="0">
                <a:latin typeface="Times New Roman" pitchFamily="18" charset="0"/>
                <a:ea typeface="標楷體" pitchFamily="65" charset="-120"/>
                <a:cs typeface="Times New Roman" pitchFamily="18" charset="0"/>
              </a:rPr>
              <a:t>保障權益做為基礎，</a:t>
            </a:r>
            <a:r>
              <a:rPr lang="en-US" altLang="zh-TW" sz="2000" b="1" dirty="0" smtClean="0">
                <a:latin typeface="Times New Roman" pitchFamily="18" charset="0"/>
                <a:ea typeface="標楷體" pitchFamily="65" charset="-120"/>
                <a:cs typeface="Times New Roman" pitchFamily="18" charset="0"/>
              </a:rPr>
              <a:t>2015</a:t>
            </a:r>
            <a:r>
              <a:rPr lang="zh-TW" altLang="en-US" sz="2000" b="1" dirty="0" smtClean="0">
                <a:latin typeface="Times New Roman" pitchFamily="18" charset="0"/>
                <a:ea typeface="標楷體" pitchFamily="65" charset="-120"/>
                <a:cs typeface="Times New Roman" pitchFamily="18" charset="0"/>
              </a:rPr>
              <a:t>年議程可以是弱勢團體，受歧視或者權利受到侵害的人們。將做為法律和治理體系的強化提供依據，或提供重要的工作準則。</a:t>
            </a:r>
            <a:endParaRPr lang="zh-TW" altLang="en-US" sz="2000" b="1" dirty="0">
              <a:latin typeface="Times New Roman" pitchFamily="18" charset="0"/>
              <a:ea typeface="標楷體" pitchFamily="65" charset="-120"/>
              <a:cs typeface="Times New Roman" pitchFamily="18" charset="0"/>
            </a:endParaRPr>
          </a:p>
        </p:txBody>
      </p:sp>
      <p:sp>
        <p:nvSpPr>
          <p:cNvPr id="15" name="圓角矩形 14"/>
          <p:cNvSpPr/>
          <p:nvPr/>
        </p:nvSpPr>
        <p:spPr>
          <a:xfrm>
            <a:off x="5364088" y="1275606"/>
            <a:ext cx="3672408" cy="165618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zh-TW" altLang="en-US"/>
          </a:p>
        </p:txBody>
      </p:sp>
      <p:sp>
        <p:nvSpPr>
          <p:cNvPr id="16" name="矩形 15"/>
          <p:cNvSpPr/>
          <p:nvPr/>
        </p:nvSpPr>
        <p:spPr>
          <a:xfrm>
            <a:off x="5436096" y="1556087"/>
            <a:ext cx="3563888" cy="1015663"/>
          </a:xfrm>
          <a:prstGeom prst="rect">
            <a:avLst/>
          </a:prstGeom>
        </p:spPr>
        <p:txBody>
          <a:bodyPr wrap="square">
            <a:spAutoFit/>
          </a:bodyPr>
          <a:lstStyle/>
          <a:p>
            <a:pPr algn="just"/>
            <a:r>
              <a:rPr lang="zh-TW" altLang="en-US" sz="2000" b="1" dirty="0" smtClean="0">
                <a:solidFill>
                  <a:srgbClr val="0000FF"/>
                </a:solidFill>
                <a:latin typeface="Times New Roman" pitchFamily="18" charset="0"/>
                <a:ea typeface="標楷體" pitchFamily="65" charset="-120"/>
                <a:cs typeface="Times New Roman" pitchFamily="18" charset="0"/>
              </a:rPr>
              <a:t>消除歧視，增加參與度，加強社會保障，作為實施發展戰略的指導方針。</a:t>
            </a:r>
            <a:endParaRPr lang="zh-TW" altLang="en-US" sz="2000" b="1" dirty="0">
              <a:solidFill>
                <a:srgbClr val="0000FF"/>
              </a:solidFill>
              <a:latin typeface="Times New Roman" pitchFamily="18" charset="0"/>
              <a:ea typeface="標楷體" pitchFamily="65" charset="-120"/>
              <a:cs typeface="Times New Roman" pitchFamily="18" charset="0"/>
            </a:endParaRPr>
          </a:p>
        </p:txBody>
      </p:sp>
      <p:sp>
        <p:nvSpPr>
          <p:cNvPr id="17" name="向右箭號 16"/>
          <p:cNvSpPr/>
          <p:nvPr/>
        </p:nvSpPr>
        <p:spPr>
          <a:xfrm>
            <a:off x="4644008" y="1779662"/>
            <a:ext cx="648072" cy="504056"/>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18" name="矩形 17"/>
          <p:cNvSpPr/>
          <p:nvPr/>
        </p:nvSpPr>
        <p:spPr>
          <a:xfrm>
            <a:off x="107504" y="3219822"/>
            <a:ext cx="8856984" cy="1631216"/>
          </a:xfrm>
          <a:prstGeom prst="rect">
            <a:avLst/>
          </a:prstGeom>
        </p:spPr>
        <p:txBody>
          <a:bodyPr wrap="square">
            <a:spAutoFit/>
          </a:bodyPr>
          <a:lstStyle/>
          <a:p>
            <a:pPr algn="just">
              <a:buClr>
                <a:srgbClr val="FF0000"/>
              </a:buClr>
              <a:buFont typeface="Wingdings" pitchFamily="2" charset="2"/>
              <a:buChar char="ü"/>
            </a:pPr>
            <a:r>
              <a:rPr lang="zh-TW" altLang="en-US" sz="2000" b="1" dirty="0" smtClean="0">
                <a:solidFill>
                  <a:schemeClr val="accent2">
                    <a:lumMod val="75000"/>
                  </a:schemeClr>
                </a:solidFill>
                <a:latin typeface="Times New Roman" pitchFamily="18" charset="0"/>
                <a:ea typeface="標楷體" pitchFamily="65" charset="-120"/>
                <a:cs typeface="Times New Roman" pitchFamily="18" charset="0"/>
              </a:rPr>
              <a:t>制定並實施一個大膽、全新的發展議程。</a:t>
            </a:r>
            <a:endParaRPr lang="en-US" altLang="zh-TW" sz="2000" b="1" dirty="0" smtClean="0">
              <a:solidFill>
                <a:schemeClr val="accent2">
                  <a:lumMod val="75000"/>
                </a:schemeClr>
              </a:solidFill>
              <a:latin typeface="Times New Roman" pitchFamily="18" charset="0"/>
              <a:ea typeface="標楷體" pitchFamily="65" charset="-120"/>
              <a:cs typeface="Times New Roman" pitchFamily="18" charset="0"/>
            </a:endParaRPr>
          </a:p>
          <a:p>
            <a:pPr algn="just">
              <a:buClr>
                <a:srgbClr val="FF0000"/>
              </a:buClr>
              <a:buFont typeface="Wingdings" pitchFamily="2" charset="2"/>
              <a:buChar char="ü"/>
            </a:pPr>
            <a:r>
              <a:rPr lang="zh-TW" altLang="en-US" sz="2000" b="1" dirty="0" smtClean="0">
                <a:solidFill>
                  <a:schemeClr val="accent2">
                    <a:lumMod val="75000"/>
                  </a:schemeClr>
                </a:solidFill>
                <a:latin typeface="Times New Roman" pitchFamily="18" charset="0"/>
                <a:ea typeface="標楷體" pitchFamily="65" charset="-120"/>
                <a:cs typeface="Times New Roman" pitchFamily="18" charset="0"/>
              </a:rPr>
              <a:t>使人們受到了更好的教育，也比原來知道更多的知識、技術。</a:t>
            </a:r>
            <a:endParaRPr lang="en-US" altLang="zh-TW" sz="2000" b="1" dirty="0" smtClean="0">
              <a:solidFill>
                <a:schemeClr val="accent2">
                  <a:lumMod val="75000"/>
                </a:schemeClr>
              </a:solidFill>
              <a:latin typeface="Times New Roman" pitchFamily="18" charset="0"/>
              <a:ea typeface="標楷體" pitchFamily="65" charset="-120"/>
              <a:cs typeface="Times New Roman" pitchFamily="18" charset="0"/>
            </a:endParaRPr>
          </a:p>
          <a:p>
            <a:pPr algn="just">
              <a:buClr>
                <a:srgbClr val="FF0000"/>
              </a:buClr>
              <a:buFont typeface="Wingdings" pitchFamily="2" charset="2"/>
              <a:buChar char="ü"/>
            </a:pPr>
            <a:r>
              <a:rPr lang="zh-TW" altLang="en-US" sz="2000" b="1" dirty="0" smtClean="0">
                <a:solidFill>
                  <a:schemeClr val="accent2">
                    <a:lumMod val="75000"/>
                  </a:schemeClr>
                </a:solidFill>
                <a:latin typeface="Times New Roman" pitchFamily="18" charset="0"/>
                <a:ea typeface="標楷體" pitchFamily="65" charset="-120"/>
                <a:cs typeface="Times New Roman" pitchFamily="18" charset="0"/>
              </a:rPr>
              <a:t>企業，資本和觀念被轉移、傳播到發展中國家，健康和農業科學也有了發展。</a:t>
            </a:r>
            <a:endParaRPr lang="en-US" altLang="zh-TW" sz="2000" b="1" dirty="0" smtClean="0">
              <a:solidFill>
                <a:schemeClr val="accent2">
                  <a:lumMod val="75000"/>
                </a:schemeClr>
              </a:solidFill>
              <a:latin typeface="Times New Roman" pitchFamily="18" charset="0"/>
              <a:ea typeface="標楷體" pitchFamily="65" charset="-120"/>
              <a:cs typeface="Times New Roman" pitchFamily="18" charset="0"/>
            </a:endParaRPr>
          </a:p>
          <a:p>
            <a:pPr marL="177800" indent="-177800" algn="just">
              <a:buClr>
                <a:srgbClr val="FF0000"/>
              </a:buClr>
              <a:buFont typeface="Wingdings" pitchFamily="2" charset="2"/>
              <a:buChar char="ü"/>
            </a:pPr>
            <a:r>
              <a:rPr lang="zh-TW" altLang="en-US" sz="2000" b="1" dirty="0" smtClean="0">
                <a:solidFill>
                  <a:schemeClr val="accent2">
                    <a:lumMod val="75000"/>
                  </a:schemeClr>
                </a:solidFill>
                <a:latin typeface="Times New Roman" pitchFamily="18" charset="0"/>
                <a:ea typeface="標楷體" pitchFamily="65" charset="-120"/>
                <a:cs typeface="Times New Roman" pitchFamily="18" charset="0"/>
              </a:rPr>
              <a:t>信息技術已經影響到很多方面，包括國際貿易和財政資金轉移，促進社會服務項目的發展，為人們提供了更多的學習機會。</a:t>
            </a:r>
            <a:endParaRPr lang="en-US" altLang="zh-TW" sz="2000" b="1" dirty="0" smtClean="0">
              <a:solidFill>
                <a:schemeClr val="accent2">
                  <a:lumMod val="75000"/>
                </a:schemeClr>
              </a:solidFill>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cstate="print"/>
          <a:srcRect/>
          <a:stretch>
            <a:fillRect/>
          </a:stretch>
        </p:blipFill>
        <p:spPr bwMode="auto">
          <a:xfrm>
            <a:off x="251519" y="195486"/>
            <a:ext cx="5374915" cy="3312368"/>
          </a:xfrm>
          <a:prstGeom prst="rect">
            <a:avLst/>
          </a:prstGeom>
          <a:ln>
            <a:noFill/>
          </a:ln>
          <a:effectLst>
            <a:softEdge rad="112500"/>
          </a:effectLst>
        </p:spPr>
      </p:pic>
      <p:sp>
        <p:nvSpPr>
          <p:cNvPr id="4" name="矩形 3"/>
          <p:cNvSpPr/>
          <p:nvPr/>
        </p:nvSpPr>
        <p:spPr>
          <a:xfrm>
            <a:off x="4904015" y="2427734"/>
            <a:ext cx="3916457" cy="2308324"/>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是時候</a:t>
            </a:r>
            <a:endPar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endParaRPr>
          </a:p>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該認真對待了</a:t>
            </a:r>
            <a:endPar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51520" y="195486"/>
            <a:ext cx="8568952" cy="1512168"/>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zh-TW" altLang="en-US"/>
          </a:p>
        </p:txBody>
      </p:sp>
      <p:sp>
        <p:nvSpPr>
          <p:cNvPr id="5" name="矩形 4"/>
          <p:cNvSpPr/>
          <p:nvPr/>
        </p:nvSpPr>
        <p:spPr>
          <a:xfrm>
            <a:off x="395536" y="267494"/>
            <a:ext cx="8352928" cy="1289905"/>
          </a:xfrm>
          <a:prstGeom prst="rect">
            <a:avLst/>
          </a:prstGeom>
        </p:spPr>
        <p:txBody>
          <a:bodyPr wrap="square">
            <a:spAutoFit/>
          </a:bodyPr>
          <a:lstStyle/>
          <a:p>
            <a:pPr algn="just">
              <a:lnSpc>
                <a:spcPct val="150000"/>
              </a:lnSpc>
            </a:pPr>
            <a:r>
              <a:rPr lang="en-US" altLang="zh-TW" b="1" dirty="0" smtClean="0">
                <a:solidFill>
                  <a:srgbClr val="FF0000"/>
                </a:solidFill>
                <a:latin typeface="Times New Roman" pitchFamily="18" charset="0"/>
                <a:ea typeface="標楷體" pitchFamily="65" charset="-120"/>
                <a:cs typeface="Times New Roman" pitchFamily="18" charset="0"/>
              </a:rPr>
              <a:t>1972</a:t>
            </a:r>
            <a:r>
              <a:rPr lang="zh-TW" altLang="en-US" b="1" dirty="0" smtClean="0">
                <a:solidFill>
                  <a:srgbClr val="FF0000"/>
                </a:solidFill>
                <a:latin typeface="Times New Roman" pitchFamily="18" charset="0"/>
                <a:ea typeface="標楷體" pitchFamily="65" charset="-120"/>
                <a:cs typeface="Times New Roman" pitchFamily="18" charset="0"/>
              </a:rPr>
              <a:t>年斯德哥爾摩舉行的聯合國人類環境大會</a:t>
            </a:r>
            <a:r>
              <a:rPr lang="zh-TW" altLang="en-US" b="1" dirty="0" smtClean="0">
                <a:latin typeface="Times New Roman" pitchFamily="18" charset="0"/>
                <a:ea typeface="標楷體" pitchFamily="65" charset="-120"/>
                <a:cs typeface="Times New Roman" pitchFamily="18" charset="0"/>
              </a:rPr>
              <a:t>上，印度總理英迪拉</a:t>
            </a:r>
            <a:r>
              <a:rPr lang="en-US" altLang="zh-CN" b="1" dirty="0" smtClean="0">
                <a:latin typeface="Times New Roman" pitchFamily="18" charset="0"/>
                <a:ea typeface="標楷體" pitchFamily="65" charset="-120"/>
                <a:cs typeface="Times New Roman" pitchFamily="18" charset="0"/>
              </a:rPr>
              <a:t>•</a:t>
            </a:r>
            <a:r>
              <a:rPr lang="zh-TW" altLang="en-US" b="1" dirty="0" smtClean="0">
                <a:latin typeface="Times New Roman" pitchFamily="18" charset="0"/>
                <a:ea typeface="標楷體" pitchFamily="65" charset="-120"/>
                <a:cs typeface="Times New Roman" pitchFamily="18" charset="0"/>
              </a:rPr>
              <a:t>甘地說了這句「是時候該認真對待了」，叫醒沉睡的人們，關注我們的星球，</a:t>
            </a:r>
            <a:r>
              <a:rPr lang="zh-TW" altLang="en-US" b="1" dirty="0" smtClean="0">
                <a:solidFill>
                  <a:srgbClr val="FF0000"/>
                </a:solidFill>
                <a:latin typeface="Times New Roman" pitchFamily="18" charset="0"/>
                <a:ea typeface="標楷體" pitchFamily="65" charset="-120"/>
                <a:cs typeface="Times New Roman" pitchFamily="18" charset="0"/>
              </a:rPr>
              <a:t>希望能夠共同努力，減少污染和能源消耗</a:t>
            </a:r>
            <a:r>
              <a:rPr lang="zh-TW" altLang="en-US" b="1" dirty="0" smtClean="0">
                <a:latin typeface="Times New Roman" pitchFamily="18" charset="0"/>
                <a:ea typeface="標楷體" pitchFamily="65" charset="-120"/>
                <a:cs typeface="Times New Roman" pitchFamily="18" charset="0"/>
              </a:rPr>
              <a:t>，</a:t>
            </a:r>
            <a:r>
              <a:rPr lang="zh-TW" altLang="en-US" b="1" dirty="0" smtClean="0">
                <a:solidFill>
                  <a:srgbClr val="0000FF"/>
                </a:solidFill>
                <a:latin typeface="Times New Roman" pitchFamily="18" charset="0"/>
                <a:ea typeface="標楷體" pitchFamily="65" charset="-120"/>
                <a:cs typeface="Times New Roman" pitchFamily="18" charset="0"/>
              </a:rPr>
              <a:t>推動了聯合國環境規劃屬的建立</a:t>
            </a:r>
            <a:r>
              <a:rPr lang="zh-TW" altLang="en-US" b="1" dirty="0" smtClean="0">
                <a:latin typeface="Times New Roman" pitchFamily="18" charset="0"/>
                <a:ea typeface="標楷體" pitchFamily="65" charset="-120"/>
                <a:cs typeface="Times New Roman" pitchFamily="18" charset="0"/>
              </a:rPr>
              <a:t>。</a:t>
            </a:r>
          </a:p>
        </p:txBody>
      </p:sp>
      <p:sp>
        <p:nvSpPr>
          <p:cNvPr id="6" name="圓角矩形 5"/>
          <p:cNvSpPr/>
          <p:nvPr/>
        </p:nvSpPr>
        <p:spPr>
          <a:xfrm>
            <a:off x="107504" y="1851670"/>
            <a:ext cx="3528392" cy="3096344"/>
          </a:xfrm>
          <a:prstGeom prst="roundRect">
            <a:avLst>
              <a:gd name="adj" fmla="val 10531"/>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7" name="矩形 6"/>
          <p:cNvSpPr/>
          <p:nvPr/>
        </p:nvSpPr>
        <p:spPr>
          <a:xfrm>
            <a:off x="179512" y="1851670"/>
            <a:ext cx="3384376" cy="3000821"/>
          </a:xfrm>
          <a:prstGeom prst="rect">
            <a:avLst/>
          </a:prstGeom>
        </p:spPr>
        <p:txBody>
          <a:bodyPr wrap="square">
            <a:spAutoFit/>
          </a:bodyPr>
          <a:lstStyle/>
          <a:p>
            <a:pPr algn="just">
              <a:lnSpc>
                <a:spcPct val="150000"/>
              </a:lnSpc>
            </a:pPr>
            <a:r>
              <a:rPr lang="zh-TW" altLang="en-US" b="1" dirty="0" smtClean="0">
                <a:solidFill>
                  <a:srgbClr val="FF00FF"/>
                </a:solidFill>
                <a:latin typeface="標楷體" pitchFamily="65" charset="-120"/>
                <a:ea typeface="標楷體" pitchFamily="65" charset="-120"/>
              </a:rPr>
              <a:t>環境署宗旨</a:t>
            </a:r>
            <a:endParaRPr lang="en-US" altLang="zh-TW" b="1" dirty="0" smtClean="0">
              <a:solidFill>
                <a:srgbClr val="FF00FF"/>
              </a:solidFill>
              <a:latin typeface="標楷體" pitchFamily="65" charset="-120"/>
              <a:ea typeface="標楷體" pitchFamily="65" charset="-120"/>
            </a:endParaRPr>
          </a:p>
          <a:p>
            <a:pPr algn="just">
              <a:lnSpc>
                <a:spcPct val="150000"/>
              </a:lnSpc>
            </a:pPr>
            <a:r>
              <a:rPr lang="zh-TW" altLang="en-US" dirty="0" smtClean="0">
                <a:latin typeface="標楷體" pitchFamily="65" charset="-120"/>
                <a:ea typeface="標楷體" pitchFamily="65" charset="-120"/>
              </a:rPr>
              <a:t>成為全球處理環境問題的領導者</a:t>
            </a:r>
            <a:endParaRPr lang="en-US" altLang="zh-TW" dirty="0" smtClean="0">
              <a:latin typeface="標楷體" pitchFamily="65" charset="-120"/>
              <a:ea typeface="標楷體" pitchFamily="65" charset="-120"/>
            </a:endParaRPr>
          </a:p>
          <a:p>
            <a:pPr algn="just">
              <a:lnSpc>
                <a:spcPct val="150000"/>
              </a:lnSpc>
            </a:pPr>
            <a:r>
              <a:rPr lang="zh-TW" altLang="en-US" b="1" dirty="0" smtClean="0">
                <a:solidFill>
                  <a:srgbClr val="FF00FF"/>
                </a:solidFill>
                <a:latin typeface="標楷體" pitchFamily="65" charset="-120"/>
                <a:ea typeface="標楷體" pitchFamily="65" charset="-120"/>
              </a:rPr>
              <a:t>具體任務</a:t>
            </a:r>
            <a:endParaRPr lang="en-US" altLang="zh-TW" b="1" dirty="0" smtClean="0">
              <a:solidFill>
                <a:srgbClr val="FF00FF"/>
              </a:solidFill>
              <a:latin typeface="標楷體" pitchFamily="65" charset="-120"/>
              <a:ea typeface="標楷體" pitchFamily="65" charset="-120"/>
            </a:endParaRPr>
          </a:p>
          <a:p>
            <a:pPr algn="just">
              <a:lnSpc>
                <a:spcPct val="150000"/>
              </a:lnSpc>
              <a:buClr>
                <a:srgbClr val="FF0000"/>
              </a:buClr>
              <a:buFont typeface="Wingdings" pitchFamily="2" charset="2"/>
              <a:buChar char="ü"/>
            </a:pPr>
            <a:r>
              <a:rPr lang="zh-TW" altLang="en-US" dirty="0" smtClean="0">
                <a:latin typeface="標楷體" pitchFamily="65" charset="-120"/>
                <a:ea typeface="標楷體" pitchFamily="65" charset="-120"/>
              </a:rPr>
              <a:t>收集整理世界急需環境數據</a:t>
            </a:r>
            <a:endParaRPr lang="en-US" altLang="zh-TW" dirty="0" smtClean="0">
              <a:latin typeface="標楷體" pitchFamily="65" charset="-120"/>
              <a:ea typeface="標楷體" pitchFamily="65" charset="-120"/>
            </a:endParaRPr>
          </a:p>
          <a:p>
            <a:pPr algn="just">
              <a:lnSpc>
                <a:spcPct val="150000"/>
              </a:lnSpc>
              <a:buClr>
                <a:srgbClr val="FF0000"/>
              </a:buClr>
              <a:buFont typeface="Wingdings" pitchFamily="2" charset="2"/>
              <a:buChar char="ü"/>
            </a:pPr>
            <a:r>
              <a:rPr lang="zh-TW" altLang="en-US" dirty="0" smtClean="0">
                <a:latin typeface="標楷體" pitchFamily="65" charset="-120"/>
                <a:ea typeface="標楷體" pitchFamily="65" charset="-120"/>
              </a:rPr>
              <a:t>協調國際行動</a:t>
            </a:r>
            <a:endParaRPr lang="en-US" altLang="zh-TW" dirty="0" smtClean="0">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zh-TW" altLang="en-US" dirty="0" smtClean="0">
                <a:latin typeface="標楷體" pitchFamily="65" charset="-120"/>
                <a:ea typeface="標楷體" pitchFamily="65" charset="-120"/>
              </a:rPr>
              <a:t>建立國際公約並為世界各國發展中國家提供建設和技術支持</a:t>
            </a:r>
            <a:endParaRPr lang="zh-TW" altLang="en-US" dirty="0">
              <a:latin typeface="標楷體" pitchFamily="65" charset="-120"/>
              <a:ea typeface="標楷體" pitchFamily="65" charset="-120"/>
            </a:endParaRPr>
          </a:p>
        </p:txBody>
      </p:sp>
      <p:sp>
        <p:nvSpPr>
          <p:cNvPr id="8" name="圓角矩形 7"/>
          <p:cNvSpPr/>
          <p:nvPr/>
        </p:nvSpPr>
        <p:spPr>
          <a:xfrm>
            <a:off x="3707904" y="1851670"/>
            <a:ext cx="5256584" cy="3096344"/>
          </a:xfrm>
          <a:prstGeom prst="roundRect">
            <a:avLst>
              <a:gd name="adj" fmla="val 10531"/>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9" name="矩形 8"/>
          <p:cNvSpPr/>
          <p:nvPr/>
        </p:nvSpPr>
        <p:spPr>
          <a:xfrm>
            <a:off x="3779912" y="1851670"/>
            <a:ext cx="5184576" cy="3093154"/>
          </a:xfrm>
          <a:prstGeom prst="rect">
            <a:avLst/>
          </a:prstGeom>
        </p:spPr>
        <p:txBody>
          <a:bodyPr wrap="square">
            <a:spAutoFit/>
          </a:bodyPr>
          <a:lstStyle/>
          <a:p>
            <a:pPr algn="just">
              <a:lnSpc>
                <a:spcPct val="150000"/>
              </a:lnSpc>
            </a:pPr>
            <a:r>
              <a:rPr lang="zh-TW" altLang="en-US" b="1" dirty="0" smtClean="0">
                <a:solidFill>
                  <a:srgbClr val="FF00FF"/>
                </a:solidFill>
                <a:latin typeface="標楷體" pitchFamily="65" charset="-120"/>
                <a:ea typeface="標楷體" pitchFamily="65" charset="-120"/>
              </a:rPr>
              <a:t>重要貢獻</a:t>
            </a:r>
            <a:endParaRPr lang="en-US" altLang="zh-TW" b="1" dirty="0" smtClean="0">
              <a:solidFill>
                <a:srgbClr val="FF00FF"/>
              </a:solidFill>
              <a:latin typeface="標楷體" pitchFamily="65" charset="-120"/>
              <a:ea typeface="標楷體" pitchFamily="65" charset="-120"/>
            </a:endParaRPr>
          </a:p>
          <a:p>
            <a:pPr algn="just">
              <a:lnSpc>
                <a:spcPct val="150000"/>
              </a:lnSpc>
            </a:pPr>
            <a:r>
              <a:rPr lang="zh-TW" altLang="en-US" sz="1600" dirty="0" smtClean="0">
                <a:latin typeface="標楷體" pitchFamily="65" charset="-120"/>
                <a:ea typeface="標楷體" pitchFamily="65" charset="-120"/>
              </a:rPr>
              <a:t>作為重要的推動者，建立並組織許多國際公約推動國際行動</a:t>
            </a:r>
            <a:endParaRPr lang="en-US" altLang="zh-TW" sz="1600" dirty="0" smtClean="0">
              <a:latin typeface="標楷體" pitchFamily="65" charset="-120"/>
              <a:ea typeface="標楷體" pitchFamily="65" charset="-120"/>
            </a:endParaRPr>
          </a:p>
          <a:p>
            <a:pPr algn="just">
              <a:lnSpc>
                <a:spcPct val="150000"/>
              </a:lnSpc>
              <a:buClr>
                <a:srgbClr val="FF0000"/>
              </a:buClr>
              <a:buFont typeface="Wingdings" pitchFamily="2" charset="2"/>
              <a:buChar char="ü"/>
            </a:pPr>
            <a:r>
              <a:rPr lang="en-US" altLang="zh-TW" sz="1600" dirty="0" smtClean="0">
                <a:latin typeface="標楷體" pitchFamily="65" charset="-120"/>
                <a:ea typeface="標楷體" pitchFamily="65" charset="-120"/>
              </a:rPr>
              <a:t>1987</a:t>
            </a:r>
            <a:r>
              <a:rPr lang="zh-TW" altLang="en-US" sz="1600" dirty="0" smtClean="0">
                <a:latin typeface="標楷體" pitchFamily="65" charset="-120"/>
                <a:ea typeface="標楷體" pitchFamily="65" charset="-120"/>
              </a:rPr>
              <a:t>年蒙特利爾公約，幫助減少</a:t>
            </a:r>
            <a:r>
              <a:rPr lang="en-US" altLang="zh-TW" sz="1600" dirty="0" smtClean="0">
                <a:latin typeface="標楷體" pitchFamily="65" charset="-120"/>
                <a:ea typeface="標楷體" pitchFamily="65" charset="-120"/>
              </a:rPr>
              <a:t>98%</a:t>
            </a:r>
            <a:r>
              <a:rPr lang="zh-TW" altLang="en-US" sz="1600" dirty="0" smtClean="0">
                <a:latin typeface="標楷體" pitchFamily="65" charset="-120"/>
                <a:ea typeface="標楷體" pitchFamily="65" charset="-120"/>
              </a:rPr>
              <a:t>消耗臭氧層氣體</a:t>
            </a:r>
            <a:endParaRPr lang="en-US" altLang="zh-TW" sz="1600" dirty="0" smtClean="0">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en-US" altLang="zh-TW" sz="1600" dirty="0" smtClean="0">
                <a:latin typeface="標楷體" pitchFamily="65" charset="-120"/>
                <a:ea typeface="標楷體" pitchFamily="65" charset="-120"/>
              </a:rPr>
              <a:t>1992</a:t>
            </a:r>
            <a:r>
              <a:rPr lang="zh-TW" altLang="en-US" sz="1600" dirty="0" smtClean="0">
                <a:latin typeface="標楷體" pitchFamily="65" charset="-120"/>
                <a:ea typeface="標楷體" pitchFamily="65" charset="-120"/>
              </a:rPr>
              <a:t>年地球峰會及建立有關氣候和生物多樣性的全球公約</a:t>
            </a:r>
            <a:endParaRPr lang="en-US" altLang="zh-TW" sz="1600" dirty="0" smtClean="0">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en-US" altLang="zh-TW" sz="1600" dirty="0" smtClean="0">
                <a:latin typeface="標楷體" pitchFamily="65" charset="-120"/>
                <a:ea typeface="標楷體" pitchFamily="65" charset="-120"/>
              </a:rPr>
              <a:t>2005</a:t>
            </a:r>
            <a:r>
              <a:rPr lang="zh-TW" altLang="en-US" sz="1600" dirty="0" smtClean="0">
                <a:latin typeface="標楷體" pitchFamily="65" charset="-120"/>
                <a:ea typeface="標楷體" pitchFamily="65" charset="-120"/>
              </a:rPr>
              <a:t>年生態系統評估，有史以來第一次對全球生物能源的健康狀況進行調查</a:t>
            </a:r>
            <a:endParaRPr lang="en-US" altLang="zh-TW" sz="1600" dirty="0" smtClean="0">
              <a:latin typeface="標楷體" pitchFamily="65" charset="-120"/>
              <a:ea typeface="標楷體" pitchFamily="65" charset="-12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圓角矩形 1"/>
          <p:cNvSpPr/>
          <p:nvPr/>
        </p:nvSpPr>
        <p:spPr>
          <a:xfrm>
            <a:off x="107504" y="195486"/>
            <a:ext cx="8964488" cy="3384376"/>
          </a:xfrm>
          <a:prstGeom prst="roundRect">
            <a:avLst>
              <a:gd name="adj" fmla="val 10531"/>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3" name="矩形 2"/>
          <p:cNvSpPr/>
          <p:nvPr/>
        </p:nvSpPr>
        <p:spPr>
          <a:xfrm>
            <a:off x="179512" y="123478"/>
            <a:ext cx="8784976" cy="3416320"/>
          </a:xfrm>
          <a:prstGeom prst="rect">
            <a:avLst/>
          </a:prstGeom>
        </p:spPr>
        <p:txBody>
          <a:bodyPr wrap="square">
            <a:spAutoFit/>
          </a:bodyPr>
          <a:lstStyle/>
          <a:p>
            <a:pPr algn="just">
              <a:lnSpc>
                <a:spcPct val="150000"/>
              </a:lnSpc>
            </a:pPr>
            <a:r>
              <a:rPr lang="zh-TW" altLang="en-US" b="1" dirty="0" smtClean="0">
                <a:solidFill>
                  <a:srgbClr val="FF00FF"/>
                </a:solidFill>
                <a:latin typeface="標楷體" pitchFamily="65" charset="-120"/>
                <a:ea typeface="標楷體" pitchFamily="65" charset="-120"/>
              </a:rPr>
              <a:t>環境署與建立相比，面臨形勢更加嚴峻。</a:t>
            </a:r>
            <a:endParaRPr lang="en-US" altLang="zh-TW" b="1" dirty="0" smtClean="0">
              <a:solidFill>
                <a:srgbClr val="FF00FF"/>
              </a:solidFill>
              <a:latin typeface="標楷體" pitchFamily="65" charset="-120"/>
              <a:ea typeface="標楷體" pitchFamily="65" charset="-120"/>
            </a:endParaRPr>
          </a:p>
          <a:p>
            <a:pPr algn="just">
              <a:lnSpc>
                <a:spcPct val="150000"/>
              </a:lnSpc>
              <a:buClr>
                <a:srgbClr val="FF0000"/>
              </a:buClr>
              <a:buFont typeface="Wingdings" pitchFamily="2" charset="2"/>
              <a:buChar char="ü"/>
            </a:pPr>
            <a:r>
              <a:rPr lang="zh-TW" altLang="en-US" dirty="0" smtClean="0">
                <a:latin typeface="標楷體" pitchFamily="65" charset="-120"/>
                <a:ea typeface="標楷體" pitchFamily="65" charset="-120"/>
              </a:rPr>
              <a:t>地球除了修復臭氧層空洞等一些方面皆在惡化</a:t>
            </a:r>
            <a:endParaRPr lang="en-US" altLang="zh-TW" dirty="0" smtClean="0">
              <a:latin typeface="標楷體" pitchFamily="65" charset="-120"/>
              <a:ea typeface="標楷體" pitchFamily="65" charset="-120"/>
            </a:endParaRPr>
          </a:p>
          <a:p>
            <a:pPr algn="just">
              <a:lnSpc>
                <a:spcPct val="150000"/>
              </a:lnSpc>
              <a:buClr>
                <a:srgbClr val="FF0000"/>
              </a:buClr>
              <a:buFont typeface="Wingdings" pitchFamily="2" charset="2"/>
              <a:buChar char="ü"/>
            </a:pPr>
            <a:r>
              <a:rPr lang="en-US" altLang="zh-TW" dirty="0" smtClean="0">
                <a:latin typeface="標楷體" pitchFamily="65" charset="-120"/>
                <a:ea typeface="標楷體" pitchFamily="65" charset="-120"/>
              </a:rPr>
              <a:t>20</a:t>
            </a:r>
            <a:r>
              <a:rPr lang="zh-TW" altLang="en-US" dirty="0" smtClean="0">
                <a:latin typeface="標楷體" pitchFamily="65" charset="-120"/>
                <a:ea typeface="標楷體" pitchFamily="65" charset="-120"/>
              </a:rPr>
              <a:t>億人口受到缺水困擾，到</a:t>
            </a:r>
            <a:r>
              <a:rPr lang="en-US" altLang="zh-TW" dirty="0" smtClean="0">
                <a:latin typeface="標楷體" pitchFamily="65" charset="-120"/>
                <a:ea typeface="標楷體" pitchFamily="65" charset="-120"/>
              </a:rPr>
              <a:t>2030</a:t>
            </a:r>
            <a:r>
              <a:rPr lang="zh-TW" altLang="en-US" dirty="0" smtClean="0">
                <a:latin typeface="標楷體" pitchFamily="65" charset="-120"/>
                <a:ea typeface="標楷體" pitchFamily="65" charset="-120"/>
              </a:rPr>
              <a:t>年地球會有一半的地區會缺水</a:t>
            </a:r>
            <a:endParaRPr lang="en-US" altLang="zh-TW" dirty="0" smtClean="0">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zh-TW" altLang="en-US" dirty="0" smtClean="0">
                <a:latin typeface="標楷體" pitchFamily="65" charset="-120"/>
                <a:ea typeface="標楷體" pitchFamily="65" charset="-120"/>
              </a:rPr>
              <a:t>千年生態系統評估顯示，</a:t>
            </a:r>
            <a:r>
              <a:rPr lang="en-US" altLang="zh-TW" dirty="0" smtClean="0">
                <a:latin typeface="標楷體" pitchFamily="65" charset="-120"/>
                <a:ea typeface="標楷體" pitchFamily="65" charset="-120"/>
              </a:rPr>
              <a:t>60%</a:t>
            </a:r>
            <a:r>
              <a:rPr lang="zh-TW" altLang="en-US" dirty="0" smtClean="0">
                <a:latin typeface="標楷體" pitchFamily="65" charset="-120"/>
                <a:ea typeface="標楷體" pitchFamily="65" charset="-120"/>
              </a:rPr>
              <a:t>生態系統服務已經於人類活動而退化，或被人類不可持續利用著</a:t>
            </a:r>
            <a:endParaRPr lang="en-US" altLang="zh-TW" dirty="0" smtClean="0">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zh-TW" altLang="en-US" dirty="0" smtClean="0">
                <a:latin typeface="標楷體" pitchFamily="65" charset="-120"/>
                <a:ea typeface="標楷體" pitchFamily="65" charset="-120"/>
              </a:rPr>
              <a:t>隨人口增長，之後</a:t>
            </a:r>
            <a:r>
              <a:rPr lang="en-US" altLang="zh-TW" dirty="0" smtClean="0">
                <a:latin typeface="標楷體" pitchFamily="65" charset="-120"/>
                <a:ea typeface="標楷體" pitchFamily="65" charset="-120"/>
              </a:rPr>
              <a:t>15</a:t>
            </a:r>
            <a:r>
              <a:rPr lang="zh-TW" altLang="en-US" dirty="0" smtClean="0">
                <a:latin typeface="標楷體" pitchFamily="65" charset="-120"/>
                <a:ea typeface="標楷體" pitchFamily="65" charset="-120"/>
              </a:rPr>
              <a:t>至</a:t>
            </a:r>
            <a:r>
              <a:rPr lang="en-US" altLang="zh-TW" dirty="0" smtClean="0">
                <a:latin typeface="標楷體" pitchFamily="65" charset="-120"/>
                <a:ea typeface="標楷體" pitchFamily="65" charset="-120"/>
              </a:rPr>
              <a:t>20</a:t>
            </a:r>
            <a:r>
              <a:rPr lang="zh-TW" altLang="en-US" dirty="0" smtClean="0">
                <a:latin typeface="標楷體" pitchFamily="65" charset="-120"/>
                <a:ea typeface="標楷體" pitchFamily="65" charset="-120"/>
              </a:rPr>
              <a:t>年間，人們對食物需求會增長</a:t>
            </a:r>
            <a:r>
              <a:rPr lang="en-US" altLang="zh-TW" dirty="0" smtClean="0">
                <a:latin typeface="標楷體" pitchFamily="65" charset="-120"/>
                <a:ea typeface="標楷體" pitchFamily="65" charset="-120"/>
              </a:rPr>
              <a:t>35%</a:t>
            </a:r>
            <a:r>
              <a:rPr lang="zh-TW" altLang="en-US" dirty="0" smtClean="0">
                <a:latin typeface="標楷體" pitchFamily="65" charset="-120"/>
                <a:ea typeface="標楷體" pitchFamily="65" charset="-120"/>
              </a:rPr>
              <a:t>，對水需求增長</a:t>
            </a:r>
            <a:r>
              <a:rPr lang="en-US" altLang="zh-TW" dirty="0" smtClean="0">
                <a:latin typeface="標楷體" pitchFamily="65" charset="-120"/>
                <a:ea typeface="標楷體" pitchFamily="65" charset="-120"/>
              </a:rPr>
              <a:t>40%</a:t>
            </a:r>
            <a:r>
              <a:rPr lang="zh-TW" altLang="en-US" dirty="0" smtClean="0">
                <a:latin typeface="標楷體" pitchFamily="65" charset="-120"/>
                <a:ea typeface="標楷體" pitchFamily="65" charset="-120"/>
              </a:rPr>
              <a:t>，對能源需求增長</a:t>
            </a:r>
            <a:r>
              <a:rPr lang="en-US" altLang="zh-TW" dirty="0" smtClean="0">
                <a:latin typeface="標楷體" pitchFamily="65" charset="-120"/>
                <a:ea typeface="標楷體" pitchFamily="65" charset="-120"/>
              </a:rPr>
              <a:t>50%</a:t>
            </a:r>
          </a:p>
          <a:p>
            <a:pPr algn="just">
              <a:lnSpc>
                <a:spcPct val="150000"/>
              </a:lnSpc>
              <a:buClr>
                <a:srgbClr val="FF0000"/>
              </a:buClr>
              <a:buFont typeface="Wingdings" pitchFamily="2" charset="2"/>
              <a:buChar char="ü"/>
            </a:pPr>
            <a:r>
              <a:rPr lang="zh-TW" altLang="en-US" dirty="0" smtClean="0">
                <a:latin typeface="標楷體" pitchFamily="65" charset="-120"/>
                <a:ea typeface="標楷體" pitchFamily="65" charset="-120"/>
              </a:rPr>
              <a:t>全球氣溫將升高</a:t>
            </a:r>
            <a:r>
              <a:rPr lang="en-US" altLang="zh-TW" dirty="0" smtClean="0">
                <a:latin typeface="標楷體" pitchFamily="65" charset="-120"/>
                <a:ea typeface="標楷體" pitchFamily="65" charset="-120"/>
              </a:rPr>
              <a:t>4 ℃</a:t>
            </a:r>
          </a:p>
        </p:txBody>
      </p:sp>
      <p:sp>
        <p:nvSpPr>
          <p:cNvPr id="5" name="十角星形 4"/>
          <p:cNvSpPr/>
          <p:nvPr/>
        </p:nvSpPr>
        <p:spPr>
          <a:xfrm rot="21278556">
            <a:off x="2980464" y="2712773"/>
            <a:ext cx="6093577" cy="2358601"/>
          </a:xfrm>
          <a:prstGeom prst="star10">
            <a:avLst>
              <a:gd name="adj" fmla="val 32955"/>
              <a:gd name="hf" fmla="val 105146"/>
            </a:avLst>
          </a:prstGeom>
          <a:solidFill>
            <a:srgbClr val="FFFF00"/>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zh-TW" altLang="en-US"/>
          </a:p>
        </p:txBody>
      </p:sp>
      <p:sp>
        <p:nvSpPr>
          <p:cNvPr id="4" name="矩形 3"/>
          <p:cNvSpPr/>
          <p:nvPr/>
        </p:nvSpPr>
        <p:spPr>
          <a:xfrm>
            <a:off x="4242151" y="3147814"/>
            <a:ext cx="3570209" cy="1135375"/>
          </a:xfrm>
          <a:prstGeom prst="rect">
            <a:avLst/>
          </a:prstGeom>
        </p:spPr>
        <p:txBody>
          <a:bodyPr wrap="none">
            <a:spAutoFit/>
          </a:bodyPr>
          <a:lstStyle/>
          <a:p>
            <a:pPr algn="ctr">
              <a:lnSpc>
                <a:spcPct val="150000"/>
              </a:lnSpc>
              <a:buClr>
                <a:srgbClr val="FF0000"/>
              </a:buClr>
            </a:pPr>
            <a:r>
              <a:rPr lang="zh-TW" altLang="en-US" sz="2400" b="1" dirty="0" smtClean="0">
                <a:solidFill>
                  <a:srgbClr val="FF0000"/>
                </a:solidFill>
                <a:latin typeface="標楷體" pitchFamily="65" charset="-120"/>
                <a:ea typeface="標楷體" pitchFamily="65" charset="-120"/>
              </a:rPr>
              <a:t>這將會為人類，</a:t>
            </a:r>
            <a:endParaRPr lang="en-US" altLang="zh-TW" sz="2400" b="1" dirty="0" smtClean="0">
              <a:solidFill>
                <a:srgbClr val="FF0000"/>
              </a:solidFill>
              <a:latin typeface="標楷體" pitchFamily="65" charset="-120"/>
              <a:ea typeface="標楷體" pitchFamily="65" charset="-120"/>
            </a:endParaRPr>
          </a:p>
          <a:p>
            <a:pPr algn="ctr">
              <a:lnSpc>
                <a:spcPct val="150000"/>
              </a:lnSpc>
              <a:buClr>
                <a:srgbClr val="FF0000"/>
              </a:buClr>
            </a:pPr>
            <a:r>
              <a:rPr lang="zh-TW" altLang="en-US" sz="2400" b="1" dirty="0" smtClean="0">
                <a:solidFill>
                  <a:srgbClr val="FF0000"/>
                </a:solidFill>
                <a:latin typeface="標楷體" pitchFamily="65" charset="-120"/>
                <a:ea typeface="標楷體" pitchFamily="65" charset="-120"/>
              </a:rPr>
              <a:t>尤其是窮人帶來巨大損失</a:t>
            </a:r>
            <a:endParaRPr lang="en-US" altLang="zh-TW" sz="2400" b="1" dirty="0" smtClean="0">
              <a:solidFill>
                <a:srgbClr val="FF0000"/>
              </a:solidFill>
              <a:latin typeface="標楷體" pitchFamily="65" charset="-120"/>
              <a:ea typeface="標楷體" pitchFamily="65" charset="-12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圓角矩形 1"/>
          <p:cNvSpPr/>
          <p:nvPr/>
        </p:nvSpPr>
        <p:spPr>
          <a:xfrm>
            <a:off x="107504" y="195486"/>
            <a:ext cx="8892480" cy="2232248"/>
          </a:xfrm>
          <a:prstGeom prst="roundRect">
            <a:avLst>
              <a:gd name="adj" fmla="val 10531"/>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3" name="矩形 2"/>
          <p:cNvSpPr/>
          <p:nvPr/>
        </p:nvSpPr>
        <p:spPr>
          <a:xfrm>
            <a:off x="179512" y="195486"/>
            <a:ext cx="8820472" cy="2169825"/>
          </a:xfrm>
          <a:prstGeom prst="rect">
            <a:avLst/>
          </a:prstGeom>
        </p:spPr>
        <p:txBody>
          <a:bodyPr wrap="square">
            <a:spAutoFit/>
          </a:bodyPr>
          <a:lstStyle/>
          <a:p>
            <a:pPr algn="just">
              <a:lnSpc>
                <a:spcPct val="150000"/>
              </a:lnSpc>
            </a:pPr>
            <a:r>
              <a:rPr lang="zh-TW" altLang="en-US" b="1" dirty="0" smtClean="0">
                <a:solidFill>
                  <a:srgbClr val="FF00FF"/>
                </a:solidFill>
                <a:latin typeface="標楷體" pitchFamily="65" charset="-120"/>
                <a:ea typeface="標楷體" pitchFamily="65" charset="-120"/>
              </a:rPr>
              <a:t>阻礙環境署困擾？</a:t>
            </a:r>
            <a:endParaRPr lang="en-US" altLang="zh-TW" b="1" dirty="0" smtClean="0">
              <a:solidFill>
                <a:srgbClr val="FF00FF"/>
              </a:solidFill>
              <a:latin typeface="標楷體" pitchFamily="65" charset="-120"/>
              <a:ea typeface="標楷體" pitchFamily="65" charset="-120"/>
            </a:endParaRPr>
          </a:p>
          <a:p>
            <a:pPr algn="just">
              <a:lnSpc>
                <a:spcPct val="150000"/>
              </a:lnSpc>
              <a:buBlip>
                <a:blip r:embed="rId3"/>
              </a:buBlip>
            </a:pPr>
            <a:r>
              <a:rPr lang="zh-TW" altLang="en-US" dirty="0" smtClean="0">
                <a:latin typeface="標楷體" pitchFamily="65" charset="-120"/>
                <a:ea typeface="標楷體" pitchFamily="65" charset="-120"/>
              </a:rPr>
              <a:t>環境署缺乏來自於政府部門廣泛強而有力的支持。</a:t>
            </a:r>
            <a:endParaRPr lang="en-US" altLang="zh-TW" dirty="0" smtClean="0">
              <a:latin typeface="標楷體" pitchFamily="65" charset="-120"/>
              <a:ea typeface="標楷體" pitchFamily="65" charset="-120"/>
            </a:endParaRPr>
          </a:p>
          <a:p>
            <a:pPr algn="just">
              <a:lnSpc>
                <a:spcPct val="150000"/>
              </a:lnSpc>
              <a:buBlip>
                <a:blip r:embed="rId3"/>
              </a:buBlip>
            </a:pPr>
            <a:r>
              <a:rPr lang="zh-TW" altLang="en-US" dirty="0" smtClean="0">
                <a:latin typeface="標楷體" pitchFamily="65" charset="-120"/>
                <a:ea typeface="標楷體" pitchFamily="65" charset="-120"/>
              </a:rPr>
              <a:t>聯合國對環境署的資金支持伊直都是個未決的問題，只能依靠成員國自願捐助而運行。</a:t>
            </a:r>
            <a:endParaRPr lang="en-US" altLang="zh-TW" dirty="0" smtClean="0">
              <a:latin typeface="標楷體" pitchFamily="65" charset="-120"/>
              <a:ea typeface="標楷體" pitchFamily="65" charset="-120"/>
            </a:endParaRPr>
          </a:p>
          <a:p>
            <a:pPr algn="just">
              <a:lnSpc>
                <a:spcPct val="150000"/>
              </a:lnSpc>
              <a:buBlip>
                <a:blip r:embed="rId3"/>
              </a:buBlip>
            </a:pPr>
            <a:r>
              <a:rPr lang="zh-TW" altLang="en-US" dirty="0" smtClean="0">
                <a:latin typeface="標楷體" pitchFamily="65" charset="-120"/>
                <a:ea typeface="標楷體" pitchFamily="65" charset="-120"/>
              </a:rPr>
              <a:t>環境署缺乏做出獨立決策的權威</a:t>
            </a:r>
            <a:endParaRPr lang="en-US" altLang="zh-TW" dirty="0" smtClean="0">
              <a:latin typeface="標楷體" pitchFamily="65" charset="-120"/>
              <a:ea typeface="標楷體" pitchFamily="65" charset="-120"/>
            </a:endParaRPr>
          </a:p>
          <a:p>
            <a:pPr algn="ctr">
              <a:lnSpc>
                <a:spcPct val="150000"/>
              </a:lnSpc>
            </a:pPr>
            <a:r>
              <a:rPr lang="zh-TW" altLang="en-US" b="1" dirty="0" smtClean="0">
                <a:solidFill>
                  <a:srgbClr val="FF0000"/>
                </a:solidFill>
                <a:latin typeface="標楷體" pitchFamily="65" charset="-120"/>
                <a:ea typeface="標楷體" pitchFamily="65" charset="-120"/>
              </a:rPr>
              <a:t>如果有足夠甚至更多資金支持，環保署應該利用這些新資源和影響力增強核心職能。</a:t>
            </a:r>
            <a:endParaRPr lang="en-US" altLang="zh-TW" b="1" dirty="0" smtClean="0">
              <a:solidFill>
                <a:srgbClr val="FF0000"/>
              </a:solidFill>
              <a:latin typeface="標楷體" pitchFamily="65" charset="-120"/>
              <a:ea typeface="標楷體" pitchFamily="65" charset="-120"/>
            </a:endParaRPr>
          </a:p>
        </p:txBody>
      </p:sp>
      <p:sp>
        <p:nvSpPr>
          <p:cNvPr id="4" name="圓角矩形 3"/>
          <p:cNvSpPr/>
          <p:nvPr/>
        </p:nvSpPr>
        <p:spPr>
          <a:xfrm>
            <a:off x="107504" y="2571750"/>
            <a:ext cx="8892480" cy="2448272"/>
          </a:xfrm>
          <a:prstGeom prst="roundRect">
            <a:avLst>
              <a:gd name="adj" fmla="val 10531"/>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6" name="矩形 5"/>
          <p:cNvSpPr/>
          <p:nvPr/>
        </p:nvSpPr>
        <p:spPr>
          <a:xfrm>
            <a:off x="72007" y="2772673"/>
            <a:ext cx="8964489" cy="2031325"/>
          </a:xfrm>
          <a:prstGeom prst="rect">
            <a:avLst/>
          </a:prstGeom>
        </p:spPr>
        <p:txBody>
          <a:bodyPr wrap="square">
            <a:spAutoFit/>
          </a:bodyPr>
          <a:lstStyle/>
          <a:p>
            <a:pPr algn="just">
              <a:buBlip>
                <a:blip r:embed="rId3"/>
              </a:buBlip>
            </a:pPr>
            <a:r>
              <a:rPr lang="zh-TW" altLang="en-US" dirty="0" smtClean="0">
                <a:latin typeface="標楷體" pitchFamily="65" charset="-120"/>
                <a:ea typeface="標楷體" pitchFamily="65" charset="-120"/>
              </a:rPr>
              <a:t>環境署於過去十年間所建立的</a:t>
            </a:r>
            <a:r>
              <a:rPr lang="en-US" altLang="zh-TW" dirty="0" smtClean="0">
                <a:latin typeface="標楷體" pitchFamily="65" charset="-120"/>
                <a:ea typeface="標楷體" pitchFamily="65" charset="-120"/>
              </a:rPr>
              <a:t>500</a:t>
            </a:r>
            <a:r>
              <a:rPr lang="zh-TW" altLang="en-US" dirty="0" smtClean="0">
                <a:latin typeface="標楷體" pitchFamily="65" charset="-120"/>
                <a:ea typeface="標楷體" pitchFamily="65" charset="-120"/>
              </a:rPr>
              <a:t>多個多邊環境協議，皆與切割全球與環境有關的行動。</a:t>
            </a:r>
            <a:endParaRPr lang="en-US" altLang="zh-TW" dirty="0" smtClean="0">
              <a:latin typeface="標楷體" pitchFamily="65" charset="-120"/>
              <a:ea typeface="標楷體" pitchFamily="65" charset="-120"/>
            </a:endParaRPr>
          </a:p>
          <a:p>
            <a:pPr marL="177800" indent="-177800" algn="just">
              <a:buBlip>
                <a:blip r:embed="rId3"/>
              </a:buBlip>
            </a:pPr>
            <a:r>
              <a:rPr lang="zh-TW" altLang="en-US" dirty="0" smtClean="0">
                <a:latin typeface="標楷體" pitchFamily="65" charset="-120"/>
                <a:ea typeface="標楷體" pitchFamily="65" charset="-120"/>
              </a:rPr>
              <a:t>聯合國大會應該加強環境署在決策方面的權威性，來促進履行“里約</a:t>
            </a:r>
            <a:r>
              <a:rPr lang="en-US" altLang="zh-TW" dirty="0" smtClean="0">
                <a:latin typeface="標楷體" pitchFamily="65" charset="-120"/>
                <a:ea typeface="標楷體" pitchFamily="65" charset="-120"/>
              </a:rPr>
              <a:t>+20</a:t>
            </a:r>
            <a:r>
              <a:rPr lang="zh-TW" altLang="en-US" dirty="0" smtClean="0">
                <a:latin typeface="標楷體" pitchFamily="65" charset="-120"/>
                <a:ea typeface="標楷體" pitchFamily="65" charset="-120"/>
              </a:rPr>
              <a:t>” 峰會上的承諾。</a:t>
            </a:r>
            <a:endParaRPr lang="en-US" altLang="zh-TW" dirty="0" smtClean="0">
              <a:latin typeface="標楷體" pitchFamily="65" charset="-120"/>
              <a:ea typeface="標楷體" pitchFamily="65" charset="-120"/>
            </a:endParaRPr>
          </a:p>
          <a:p>
            <a:pPr algn="just">
              <a:buBlip>
                <a:blip r:embed="rId3"/>
              </a:buBlip>
            </a:pPr>
            <a:r>
              <a:rPr lang="zh-TW" altLang="en-US" dirty="0" smtClean="0">
                <a:latin typeface="標楷體" pitchFamily="65" charset="-120"/>
                <a:ea typeface="標楷體" pitchFamily="65" charset="-120"/>
              </a:rPr>
              <a:t>“里約</a:t>
            </a:r>
            <a:r>
              <a:rPr lang="en-US" altLang="zh-TW" dirty="0" smtClean="0">
                <a:latin typeface="標楷體" pitchFamily="65" charset="-120"/>
                <a:ea typeface="標楷體" pitchFamily="65" charset="-120"/>
              </a:rPr>
              <a:t>+20</a:t>
            </a:r>
            <a:r>
              <a:rPr lang="zh-TW" altLang="en-US" dirty="0" smtClean="0">
                <a:latin typeface="標楷體" pitchFamily="65" charset="-120"/>
                <a:ea typeface="標楷體" pitchFamily="65" charset="-120"/>
              </a:rPr>
              <a:t>”峰會為全球各國再次合作應對環境問題提供了可能性，但遠遠不夠。</a:t>
            </a:r>
            <a:endParaRPr lang="en-US" altLang="zh-TW" dirty="0" smtClean="0">
              <a:latin typeface="標楷體" pitchFamily="65" charset="-120"/>
              <a:ea typeface="標楷體" pitchFamily="65" charset="-120"/>
            </a:endParaRPr>
          </a:p>
          <a:p>
            <a:pPr algn="just">
              <a:buBlip>
                <a:blip r:embed="rId3"/>
              </a:buBlip>
            </a:pPr>
            <a:r>
              <a:rPr lang="zh-TW" altLang="en-US" dirty="0" smtClean="0">
                <a:latin typeface="標楷體" pitchFamily="65" charset="-120"/>
                <a:ea typeface="標楷體" pitchFamily="65" charset="-120"/>
              </a:rPr>
              <a:t>雖然很多國家和私營部門承諾，如今經濟發展趨勢的不可持續性，卻是陷入了政治辯論泥沼中。</a:t>
            </a:r>
          </a:p>
          <a:p>
            <a:pPr algn="ctr"/>
            <a:r>
              <a:rPr lang="zh-TW" altLang="en-US" b="1" dirty="0" smtClean="0">
                <a:solidFill>
                  <a:srgbClr val="FF0000"/>
                </a:solidFill>
                <a:latin typeface="標楷體" pitchFamily="65" charset="-120"/>
                <a:ea typeface="標楷體" pitchFamily="65" charset="-120"/>
              </a:rPr>
              <a:t>必須從根本改變我們星球的環境危機，但我們沒有</a:t>
            </a:r>
            <a:r>
              <a:rPr lang="en-US" altLang="zh-TW" b="1" dirty="0" smtClean="0">
                <a:solidFill>
                  <a:srgbClr val="FF0000"/>
                </a:solidFill>
                <a:latin typeface="標楷體" pitchFamily="65" charset="-120"/>
                <a:ea typeface="標楷體" pitchFamily="65" charset="-120"/>
              </a:rPr>
              <a:t>40</a:t>
            </a:r>
            <a:r>
              <a:rPr lang="zh-TW" altLang="en-US" b="1" dirty="0" smtClean="0">
                <a:solidFill>
                  <a:srgbClr val="FF0000"/>
                </a:solidFill>
                <a:latin typeface="標楷體" pitchFamily="65" charset="-120"/>
                <a:ea typeface="標楷體" pitchFamily="65" charset="-120"/>
              </a:rPr>
              <a:t>年時間來化解這一切危機</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cstate="print"/>
          <a:srcRect/>
          <a:stretch>
            <a:fillRect/>
          </a:stretch>
        </p:blipFill>
        <p:spPr bwMode="auto">
          <a:xfrm>
            <a:off x="4860032" y="483518"/>
            <a:ext cx="3714750" cy="4362450"/>
          </a:xfrm>
          <a:prstGeom prst="rect">
            <a:avLst/>
          </a:prstGeom>
          <a:ln>
            <a:noFill/>
          </a:ln>
          <a:effectLst>
            <a:softEdge rad="112500"/>
          </a:effectLst>
        </p:spPr>
      </p:pic>
      <p:sp>
        <p:nvSpPr>
          <p:cNvPr id="3" name="矩形 2"/>
          <p:cNvSpPr/>
          <p:nvPr/>
        </p:nvSpPr>
        <p:spPr>
          <a:xfrm>
            <a:off x="467544" y="1995686"/>
            <a:ext cx="3916458" cy="1069908"/>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是時候升級了</a:t>
            </a:r>
            <a:endPar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圓角矩形 21"/>
          <p:cNvSpPr/>
          <p:nvPr/>
        </p:nvSpPr>
        <p:spPr>
          <a:xfrm>
            <a:off x="4860032" y="2715766"/>
            <a:ext cx="4104456" cy="576064"/>
          </a:xfrm>
          <a:prstGeom prst="roundRect">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23" name="圓角矩形 22"/>
          <p:cNvSpPr/>
          <p:nvPr/>
        </p:nvSpPr>
        <p:spPr>
          <a:xfrm>
            <a:off x="107504" y="2715766"/>
            <a:ext cx="4248472" cy="576064"/>
          </a:xfrm>
          <a:prstGeom prst="roundRect">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20" name="圓角矩形 19"/>
          <p:cNvSpPr/>
          <p:nvPr/>
        </p:nvSpPr>
        <p:spPr>
          <a:xfrm>
            <a:off x="4860032" y="1851670"/>
            <a:ext cx="4104456" cy="576064"/>
          </a:xfrm>
          <a:prstGeom prst="roundRect">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21" name="圓角矩形 20"/>
          <p:cNvSpPr/>
          <p:nvPr/>
        </p:nvSpPr>
        <p:spPr>
          <a:xfrm>
            <a:off x="107504" y="1851670"/>
            <a:ext cx="4248472" cy="576064"/>
          </a:xfrm>
          <a:prstGeom prst="roundRect">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19" name="圓角矩形 18"/>
          <p:cNvSpPr/>
          <p:nvPr/>
        </p:nvSpPr>
        <p:spPr>
          <a:xfrm>
            <a:off x="4860032" y="987574"/>
            <a:ext cx="4104456" cy="576064"/>
          </a:xfrm>
          <a:prstGeom prst="roundRect">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18" name="圓角矩形 17"/>
          <p:cNvSpPr/>
          <p:nvPr/>
        </p:nvSpPr>
        <p:spPr>
          <a:xfrm>
            <a:off x="1259632" y="195486"/>
            <a:ext cx="6480720" cy="576064"/>
          </a:xfrm>
          <a:prstGeom prst="roundRect">
            <a:avLst/>
          </a:prstGeom>
          <a:solidFill>
            <a:srgbClr val="D0EBFE">
              <a:alpha val="60000"/>
            </a:srgbClr>
          </a:solidFill>
          <a:ln>
            <a:no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zh-TW" altLang="en-US"/>
          </a:p>
        </p:txBody>
      </p:sp>
      <p:sp>
        <p:nvSpPr>
          <p:cNvPr id="4" name="矩形 3"/>
          <p:cNvSpPr/>
          <p:nvPr/>
        </p:nvSpPr>
        <p:spPr>
          <a:xfrm>
            <a:off x="4860032" y="1059582"/>
            <a:ext cx="4104456" cy="400110"/>
          </a:xfrm>
          <a:prstGeom prst="rect">
            <a:avLst/>
          </a:prstGeom>
        </p:spPr>
        <p:txBody>
          <a:bodyPr wrap="square">
            <a:spAutoFit/>
          </a:bodyPr>
          <a:lstStyle/>
          <a:p>
            <a:pPr algn="just"/>
            <a:r>
              <a:rPr lang="zh-TW" altLang="en-US" sz="2000" b="1" dirty="0" smtClean="0">
                <a:solidFill>
                  <a:srgbClr val="FF0000"/>
                </a:solidFill>
                <a:latin typeface="標楷體" pitchFamily="65" charset="-120"/>
                <a:ea typeface="標楷體" pitchFamily="65" charset="-120"/>
              </a:rPr>
              <a:t>各國政府沒能達成協議推動及改變</a:t>
            </a:r>
            <a:endParaRPr lang="zh-TW" altLang="en-US" sz="2000" b="1" dirty="0">
              <a:solidFill>
                <a:srgbClr val="FF0000"/>
              </a:solidFill>
              <a:latin typeface="標楷體" pitchFamily="65" charset="-120"/>
              <a:ea typeface="標楷體" pitchFamily="65" charset="-120"/>
            </a:endParaRPr>
          </a:p>
        </p:txBody>
      </p:sp>
      <p:sp>
        <p:nvSpPr>
          <p:cNvPr id="5" name="向右箭號 4"/>
          <p:cNvSpPr/>
          <p:nvPr/>
        </p:nvSpPr>
        <p:spPr>
          <a:xfrm>
            <a:off x="4427984" y="1131590"/>
            <a:ext cx="360040" cy="36004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6" name="圓角矩形 5"/>
          <p:cNvSpPr/>
          <p:nvPr/>
        </p:nvSpPr>
        <p:spPr>
          <a:xfrm>
            <a:off x="107504" y="987574"/>
            <a:ext cx="4248472" cy="576064"/>
          </a:xfrm>
          <a:prstGeom prst="roundRect">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7" name="矩形 6"/>
          <p:cNvSpPr/>
          <p:nvPr/>
        </p:nvSpPr>
        <p:spPr>
          <a:xfrm>
            <a:off x="107504" y="1059582"/>
            <a:ext cx="4355976" cy="400110"/>
          </a:xfrm>
          <a:prstGeom prst="rect">
            <a:avLst/>
          </a:prstGeom>
        </p:spPr>
        <p:txBody>
          <a:bodyPr wrap="square">
            <a:spAutoFit/>
          </a:bodyPr>
          <a:lstStyle/>
          <a:p>
            <a:pPr algn="just"/>
            <a:r>
              <a:rPr lang="zh-TW" altLang="en-US" sz="2000" b="1" dirty="0" smtClean="0">
                <a:solidFill>
                  <a:srgbClr val="0000FF"/>
                </a:solidFill>
                <a:latin typeface="標楷體" pitchFamily="65" charset="-120"/>
                <a:ea typeface="標楷體" pitchFamily="65" charset="-120"/>
              </a:rPr>
              <a:t>面臨加速氣候變化和擴大的資源利用</a:t>
            </a:r>
            <a:endParaRPr lang="zh-TW" altLang="en-US" sz="2000" b="1" dirty="0">
              <a:solidFill>
                <a:srgbClr val="0000FF"/>
              </a:solidFill>
              <a:latin typeface="標楷體" pitchFamily="65" charset="-120"/>
              <a:ea typeface="標楷體" pitchFamily="65" charset="-120"/>
            </a:endParaRPr>
          </a:p>
        </p:txBody>
      </p:sp>
      <p:sp>
        <p:nvSpPr>
          <p:cNvPr id="9" name="矩形 8"/>
          <p:cNvSpPr/>
          <p:nvPr/>
        </p:nvSpPr>
        <p:spPr>
          <a:xfrm>
            <a:off x="1331640" y="186775"/>
            <a:ext cx="6192688" cy="584775"/>
          </a:xfrm>
          <a:prstGeom prst="rect">
            <a:avLst/>
          </a:prstGeom>
        </p:spPr>
        <p:txBody>
          <a:bodyPr wrap="square">
            <a:spAutoFit/>
          </a:bodyPr>
          <a:lstStyle/>
          <a:p>
            <a:pPr algn="ctr"/>
            <a:r>
              <a:rPr lang="en-US" altLang="zh-TW" sz="3200" b="1" dirty="0" smtClean="0">
                <a:solidFill>
                  <a:srgbClr val="FF33CC"/>
                </a:solidFill>
                <a:latin typeface="標楷體" pitchFamily="65" charset="-120"/>
                <a:ea typeface="標楷體" pitchFamily="65" charset="-120"/>
              </a:rPr>
              <a:t>“</a:t>
            </a:r>
            <a:r>
              <a:rPr lang="zh-TW" altLang="en-US" sz="3200" b="1" dirty="0" smtClean="0">
                <a:solidFill>
                  <a:srgbClr val="FF33CC"/>
                </a:solidFill>
                <a:latin typeface="標楷體" pitchFamily="65" charset="-120"/>
                <a:ea typeface="標楷體" pitchFamily="65" charset="-120"/>
              </a:rPr>
              <a:t>里約</a:t>
            </a:r>
            <a:r>
              <a:rPr lang="en-US" altLang="zh-TW" sz="3200" b="1" dirty="0" smtClean="0">
                <a:solidFill>
                  <a:srgbClr val="FF33CC"/>
                </a:solidFill>
                <a:latin typeface="標楷體" pitchFamily="65" charset="-120"/>
                <a:ea typeface="標楷體" pitchFamily="65" charset="-120"/>
              </a:rPr>
              <a:t>+20 ”</a:t>
            </a:r>
            <a:r>
              <a:rPr lang="zh-TW" altLang="en-US" sz="3200" b="1" dirty="0" smtClean="0">
                <a:solidFill>
                  <a:srgbClr val="FF33CC"/>
                </a:solidFill>
                <a:latin typeface="標楷體" pitchFamily="65" charset="-120"/>
                <a:ea typeface="標楷體" pitchFamily="65" charset="-120"/>
              </a:rPr>
              <a:t>峰會是巨大的失敗？</a:t>
            </a:r>
            <a:endParaRPr lang="zh-TW" altLang="en-US" sz="3200" b="1" dirty="0">
              <a:solidFill>
                <a:srgbClr val="FF33CC"/>
              </a:solidFill>
              <a:latin typeface="標楷體" pitchFamily="65" charset="-120"/>
              <a:ea typeface="標楷體" pitchFamily="65" charset="-120"/>
            </a:endParaRPr>
          </a:p>
        </p:txBody>
      </p:sp>
      <p:sp>
        <p:nvSpPr>
          <p:cNvPr id="11" name="矩形 10"/>
          <p:cNvSpPr/>
          <p:nvPr/>
        </p:nvSpPr>
        <p:spPr>
          <a:xfrm>
            <a:off x="107504" y="1923678"/>
            <a:ext cx="4248472" cy="400110"/>
          </a:xfrm>
          <a:prstGeom prst="rect">
            <a:avLst/>
          </a:prstGeom>
        </p:spPr>
        <p:txBody>
          <a:bodyPr wrap="square">
            <a:spAutoFit/>
          </a:bodyPr>
          <a:lstStyle/>
          <a:p>
            <a:pPr algn="just"/>
            <a:r>
              <a:rPr lang="zh-TW" altLang="en-US" sz="2000" b="1" dirty="0" smtClean="0">
                <a:solidFill>
                  <a:srgbClr val="0000FF"/>
                </a:solidFill>
                <a:latin typeface="標楷體" pitchFamily="65" charset="-120"/>
                <a:ea typeface="標楷體" pitchFamily="65" charset="-120"/>
              </a:rPr>
              <a:t>開啟已可再生能源和提高能源利用率</a:t>
            </a:r>
            <a:endParaRPr lang="zh-TW" altLang="en-US" sz="2000" b="1" dirty="0">
              <a:solidFill>
                <a:srgbClr val="0000FF"/>
              </a:solidFill>
              <a:latin typeface="標楷體" pitchFamily="65" charset="-120"/>
              <a:ea typeface="標楷體" pitchFamily="65" charset="-120"/>
            </a:endParaRPr>
          </a:p>
        </p:txBody>
      </p:sp>
      <p:sp>
        <p:nvSpPr>
          <p:cNvPr id="13" name="矩形 12"/>
          <p:cNvSpPr/>
          <p:nvPr/>
        </p:nvSpPr>
        <p:spPr>
          <a:xfrm>
            <a:off x="5868144" y="1923678"/>
            <a:ext cx="2376264" cy="400110"/>
          </a:xfrm>
          <a:prstGeom prst="rect">
            <a:avLst/>
          </a:prstGeom>
        </p:spPr>
        <p:txBody>
          <a:bodyPr wrap="square">
            <a:spAutoFit/>
          </a:bodyPr>
          <a:lstStyle/>
          <a:p>
            <a:pPr algn="ctr"/>
            <a:r>
              <a:rPr lang="zh-TW" altLang="en-US" sz="2000" b="1" dirty="0" smtClean="0">
                <a:solidFill>
                  <a:srgbClr val="FF0000"/>
                </a:solidFill>
                <a:latin typeface="標楷體" pitchFamily="65" charset="-120"/>
                <a:ea typeface="標楷體" pitchFamily="65" charset="-120"/>
              </a:rPr>
              <a:t>沒有任何承諾</a:t>
            </a:r>
            <a:endParaRPr lang="zh-TW" altLang="en-US" sz="2000" b="1" dirty="0">
              <a:solidFill>
                <a:srgbClr val="FF0000"/>
              </a:solidFill>
              <a:latin typeface="標楷體" pitchFamily="65" charset="-120"/>
              <a:ea typeface="標楷體" pitchFamily="65" charset="-120"/>
            </a:endParaRPr>
          </a:p>
        </p:txBody>
      </p:sp>
      <p:sp>
        <p:nvSpPr>
          <p:cNvPr id="15" name="矩形 14"/>
          <p:cNvSpPr/>
          <p:nvPr/>
        </p:nvSpPr>
        <p:spPr>
          <a:xfrm>
            <a:off x="971600" y="2787774"/>
            <a:ext cx="2376264" cy="400110"/>
          </a:xfrm>
          <a:prstGeom prst="rect">
            <a:avLst/>
          </a:prstGeom>
        </p:spPr>
        <p:txBody>
          <a:bodyPr wrap="square">
            <a:spAutoFit/>
          </a:bodyPr>
          <a:lstStyle/>
          <a:p>
            <a:pPr algn="just"/>
            <a:r>
              <a:rPr lang="zh-TW" altLang="en-US" sz="2000" b="1" dirty="0" smtClean="0">
                <a:solidFill>
                  <a:srgbClr val="0000FF"/>
                </a:solidFill>
                <a:latin typeface="標楷體" pitchFamily="65" charset="-120"/>
                <a:ea typeface="標楷體" pitchFamily="65" charset="-120"/>
              </a:rPr>
              <a:t>立即停止森林砍伐</a:t>
            </a:r>
            <a:r>
              <a:rPr lang="en-US" altLang="zh-TW" sz="2000" b="1" dirty="0" smtClean="0">
                <a:solidFill>
                  <a:srgbClr val="0000FF"/>
                </a:solidFill>
                <a:latin typeface="標楷體" pitchFamily="65" charset="-120"/>
                <a:ea typeface="標楷體" pitchFamily="65" charset="-120"/>
              </a:rPr>
              <a:t>!?</a:t>
            </a:r>
            <a:endParaRPr lang="zh-TW" altLang="en-US" sz="2000" b="1" dirty="0">
              <a:solidFill>
                <a:srgbClr val="0000FF"/>
              </a:solidFill>
              <a:latin typeface="標楷體" pitchFamily="65" charset="-120"/>
              <a:ea typeface="標楷體" pitchFamily="65" charset="-120"/>
            </a:endParaRPr>
          </a:p>
        </p:txBody>
      </p:sp>
      <p:sp>
        <p:nvSpPr>
          <p:cNvPr id="17" name="矩形 16"/>
          <p:cNvSpPr/>
          <p:nvPr/>
        </p:nvSpPr>
        <p:spPr>
          <a:xfrm>
            <a:off x="5940152" y="2787774"/>
            <a:ext cx="2376264" cy="400110"/>
          </a:xfrm>
          <a:prstGeom prst="rect">
            <a:avLst/>
          </a:prstGeom>
        </p:spPr>
        <p:txBody>
          <a:bodyPr wrap="square">
            <a:spAutoFit/>
          </a:bodyPr>
          <a:lstStyle/>
          <a:p>
            <a:pPr algn="ctr"/>
            <a:r>
              <a:rPr lang="zh-TW" altLang="en-US" sz="2000" b="1" dirty="0" smtClean="0">
                <a:solidFill>
                  <a:srgbClr val="FF0000"/>
                </a:solidFill>
                <a:latin typeface="標楷體" pitchFamily="65" charset="-120"/>
                <a:ea typeface="標楷體" pitchFamily="65" charset="-120"/>
              </a:rPr>
              <a:t>沒有任何承諾</a:t>
            </a:r>
            <a:endParaRPr lang="zh-TW" altLang="en-US" sz="2000" b="1" dirty="0">
              <a:solidFill>
                <a:srgbClr val="FF0000"/>
              </a:solidFill>
              <a:latin typeface="標楷體" pitchFamily="65" charset="-120"/>
              <a:ea typeface="標楷體" pitchFamily="65" charset="-120"/>
            </a:endParaRPr>
          </a:p>
        </p:txBody>
      </p:sp>
      <p:sp>
        <p:nvSpPr>
          <p:cNvPr id="25" name="十角星形 24"/>
          <p:cNvSpPr/>
          <p:nvPr/>
        </p:nvSpPr>
        <p:spPr>
          <a:xfrm rot="21278556">
            <a:off x="1124842" y="2991360"/>
            <a:ext cx="5997933" cy="2020709"/>
          </a:xfrm>
          <a:prstGeom prst="star10">
            <a:avLst>
              <a:gd name="adj" fmla="val 32955"/>
              <a:gd name="hf" fmla="val 105146"/>
            </a:avLst>
          </a:prstGeom>
          <a:solidFill>
            <a:srgbClr val="FFFF00"/>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zh-TW" altLang="en-US"/>
          </a:p>
        </p:txBody>
      </p:sp>
      <p:sp>
        <p:nvSpPr>
          <p:cNvPr id="24" name="矩形 23"/>
          <p:cNvSpPr/>
          <p:nvPr/>
        </p:nvSpPr>
        <p:spPr>
          <a:xfrm>
            <a:off x="2339752" y="3507854"/>
            <a:ext cx="3888432" cy="1015663"/>
          </a:xfrm>
          <a:prstGeom prst="rect">
            <a:avLst/>
          </a:prstGeom>
        </p:spPr>
        <p:txBody>
          <a:bodyPr wrap="square">
            <a:spAutoFit/>
          </a:bodyPr>
          <a:lstStyle/>
          <a:p>
            <a:pPr algn="just"/>
            <a:r>
              <a:rPr lang="zh-TW" altLang="en-US" sz="2000" b="1" dirty="0" smtClean="0">
                <a:latin typeface="標楷體" pitchFamily="65" charset="-120"/>
                <a:ea typeface="標楷體" pitchFamily="65" charset="-120"/>
              </a:rPr>
              <a:t>整理上來說，世界各國只是空談環保事業，在經濟繁總的同時並沒有採取緊急行動。</a:t>
            </a:r>
            <a:endParaRPr lang="zh-TW" altLang="en-US" sz="2000" b="1" dirty="0">
              <a:latin typeface="標楷體" pitchFamily="65" charset="-120"/>
              <a:ea typeface="標楷體" pitchFamily="65" charset="-120"/>
            </a:endParaRPr>
          </a:p>
        </p:txBody>
      </p:sp>
      <p:sp>
        <p:nvSpPr>
          <p:cNvPr id="26" name="向右箭號 25"/>
          <p:cNvSpPr/>
          <p:nvPr/>
        </p:nvSpPr>
        <p:spPr>
          <a:xfrm>
            <a:off x="4427984" y="2859782"/>
            <a:ext cx="360040" cy="36004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27" name="向右箭號 26"/>
          <p:cNvSpPr/>
          <p:nvPr/>
        </p:nvSpPr>
        <p:spPr>
          <a:xfrm>
            <a:off x="4427984" y="1995686"/>
            <a:ext cx="360040" cy="36004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16943" y="425230"/>
            <a:ext cx="4732959" cy="4234752"/>
          </a:xfrm>
          <a:prstGeom prst="rect">
            <a:avLst/>
          </a:prstGeom>
          <a:noFill/>
          <a:ln w="9525">
            <a:noFill/>
            <a:miter lim="800000"/>
            <a:headEnd/>
            <a:tailEnd/>
          </a:ln>
        </p:spPr>
      </p:pic>
      <p:sp>
        <p:nvSpPr>
          <p:cNvPr id="7" name="矩形 6"/>
          <p:cNvSpPr/>
          <p:nvPr/>
        </p:nvSpPr>
        <p:spPr>
          <a:xfrm>
            <a:off x="4477550" y="1419622"/>
            <a:ext cx="4538422" cy="2308324"/>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里约</a:t>
            </a:r>
            <a:r>
              <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+20</a:t>
            </a:r>
          </a:p>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一個進程的開始</a:t>
            </a:r>
            <a:endParaRPr lang="zh-TW" altLang="en-US" sz="4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endParaRPr>
          </a:p>
        </p:txBody>
      </p:sp>
    </p:spTree>
    <p:extLst>
      <p:ext uri="{BB962C8B-B14F-4D97-AF65-F5344CB8AC3E}">
        <p14:creationId xmlns:p14="http://schemas.microsoft.com/office/powerpoint/2010/main" val="131140932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圓角矩形 7"/>
          <p:cNvSpPr/>
          <p:nvPr/>
        </p:nvSpPr>
        <p:spPr>
          <a:xfrm>
            <a:off x="4788024" y="123478"/>
            <a:ext cx="4032448" cy="1584176"/>
          </a:xfrm>
          <a:prstGeom prst="roundRect">
            <a:avLst/>
          </a:prstGeom>
          <a:solidFill>
            <a:schemeClr val="accent6">
              <a:lumMod val="40000"/>
              <a:lumOff val="60000"/>
            </a:schemeClr>
          </a:solidFill>
          <a:ln/>
        </p:spPr>
        <p:style>
          <a:lnRef idx="3">
            <a:schemeClr val="lt1"/>
          </a:lnRef>
          <a:fillRef idx="1">
            <a:schemeClr val="accent6"/>
          </a:fillRef>
          <a:effectRef idx="1">
            <a:schemeClr val="accent6"/>
          </a:effectRef>
          <a:fontRef idx="minor">
            <a:schemeClr val="lt1"/>
          </a:fontRef>
        </p:style>
        <p:txBody>
          <a:bodyPr rtlCol="0" anchor="ctr"/>
          <a:lstStyle/>
          <a:p>
            <a:pPr algn="ctr"/>
            <a:endParaRPr lang="zh-TW" altLang="en-US"/>
          </a:p>
        </p:txBody>
      </p:sp>
      <p:sp>
        <p:nvSpPr>
          <p:cNvPr id="3" name="圓角矩形 2"/>
          <p:cNvSpPr/>
          <p:nvPr/>
        </p:nvSpPr>
        <p:spPr>
          <a:xfrm>
            <a:off x="395536" y="267494"/>
            <a:ext cx="4032448" cy="4680520"/>
          </a:xfrm>
          <a:prstGeom prst="roundRect">
            <a:avLst/>
          </a:prstGeom>
          <a:solidFill>
            <a:schemeClr val="accent4">
              <a:lumMod val="40000"/>
              <a:lumOff val="60000"/>
            </a:schemeClr>
          </a:solidFill>
          <a:ln/>
        </p:spPr>
        <p:style>
          <a:lnRef idx="3">
            <a:schemeClr val="lt1"/>
          </a:lnRef>
          <a:fillRef idx="1">
            <a:schemeClr val="accent4"/>
          </a:fillRef>
          <a:effectRef idx="1">
            <a:schemeClr val="accent4"/>
          </a:effectRef>
          <a:fontRef idx="minor">
            <a:schemeClr val="lt1"/>
          </a:fontRef>
        </p:style>
        <p:txBody>
          <a:bodyPr rtlCol="0" anchor="ctr"/>
          <a:lstStyle/>
          <a:p>
            <a:pPr algn="ctr"/>
            <a:endParaRPr lang="zh-TW" altLang="en-US"/>
          </a:p>
        </p:txBody>
      </p:sp>
      <p:sp>
        <p:nvSpPr>
          <p:cNvPr id="5" name="矩形 4"/>
          <p:cNvSpPr/>
          <p:nvPr/>
        </p:nvSpPr>
        <p:spPr>
          <a:xfrm>
            <a:off x="467544" y="339502"/>
            <a:ext cx="3816424" cy="4601260"/>
          </a:xfrm>
          <a:prstGeom prst="rect">
            <a:avLst/>
          </a:prstGeom>
        </p:spPr>
        <p:txBody>
          <a:bodyPr wrap="square">
            <a:spAutoFit/>
          </a:bodyPr>
          <a:lstStyle/>
          <a:p>
            <a:pPr algn="just">
              <a:lnSpc>
                <a:spcPct val="150000"/>
              </a:lnSpc>
            </a:pPr>
            <a:r>
              <a:rPr lang="zh-TW" altLang="en-US" sz="2000" b="1" dirty="0" smtClean="0">
                <a:solidFill>
                  <a:srgbClr val="FF00FF"/>
                </a:solidFill>
                <a:latin typeface="標楷體" pitchFamily="65" charset="-120"/>
                <a:ea typeface="標楷體" pitchFamily="65" charset="-120"/>
              </a:rPr>
              <a:t>升級環境署是峰會上最大的成就</a:t>
            </a:r>
          </a:p>
          <a:p>
            <a:pPr algn="just">
              <a:lnSpc>
                <a:spcPct val="150000"/>
              </a:lnSpc>
              <a:buBlip>
                <a:blip r:embed="rId3"/>
              </a:buBlip>
            </a:pPr>
            <a:r>
              <a:rPr lang="zh-TW" altLang="en-US" b="1" dirty="0" smtClean="0">
                <a:solidFill>
                  <a:schemeClr val="accent6">
                    <a:lumMod val="75000"/>
                  </a:schemeClr>
                </a:solidFill>
                <a:latin typeface="標楷體" pitchFamily="65" charset="-120"/>
                <a:ea typeface="標楷體" pitchFamily="65" charset="-120"/>
              </a:rPr>
              <a:t>聯合國大會於</a:t>
            </a:r>
            <a:r>
              <a:rPr lang="en-US" altLang="zh-TW" b="1" dirty="0" smtClean="0">
                <a:solidFill>
                  <a:schemeClr val="accent6">
                    <a:lumMod val="75000"/>
                  </a:schemeClr>
                </a:solidFill>
                <a:latin typeface="標楷體" pitchFamily="65" charset="-120"/>
                <a:ea typeface="標楷體" pitchFamily="65" charset="-120"/>
              </a:rPr>
              <a:t>2012</a:t>
            </a:r>
            <a:r>
              <a:rPr lang="zh-TW" altLang="en-US" b="1" dirty="0" smtClean="0">
                <a:solidFill>
                  <a:schemeClr val="accent6">
                    <a:lumMod val="75000"/>
                  </a:schemeClr>
                </a:solidFill>
                <a:latin typeface="標楷體" pitchFamily="65" charset="-120"/>
                <a:ea typeface="標楷體" pitchFamily="65" charset="-120"/>
              </a:rPr>
              <a:t>年</a:t>
            </a:r>
            <a:r>
              <a:rPr lang="en-US" altLang="zh-TW" b="1" dirty="0" smtClean="0">
                <a:solidFill>
                  <a:schemeClr val="accent6">
                    <a:lumMod val="75000"/>
                  </a:schemeClr>
                </a:solidFill>
                <a:latin typeface="標楷體" pitchFamily="65" charset="-120"/>
                <a:ea typeface="標楷體" pitchFamily="65" charset="-120"/>
              </a:rPr>
              <a:t>12</a:t>
            </a:r>
            <a:r>
              <a:rPr lang="zh-TW" altLang="en-US" b="1" dirty="0" smtClean="0">
                <a:solidFill>
                  <a:schemeClr val="accent6">
                    <a:lumMod val="75000"/>
                  </a:schemeClr>
                </a:solidFill>
                <a:latin typeface="標楷體" pitchFamily="65" charset="-120"/>
                <a:ea typeface="標楷體" pitchFamily="65" charset="-120"/>
              </a:rPr>
              <a:t>月決定</a:t>
            </a:r>
            <a:endParaRPr lang="en-US" altLang="zh-TW" b="1" dirty="0" smtClean="0">
              <a:solidFill>
                <a:schemeClr val="accent6">
                  <a:lumMod val="75000"/>
                </a:schemeClr>
              </a:solidFill>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zh-TW" altLang="en-US" sz="1600" b="1" dirty="0" smtClean="0">
                <a:solidFill>
                  <a:srgbClr val="0000FF"/>
                </a:solidFill>
                <a:latin typeface="標楷體" pitchFamily="65" charset="-120"/>
                <a:ea typeface="標楷體" pitchFamily="65" charset="-120"/>
              </a:rPr>
              <a:t>常規預算中獲得安全、穩定及更多財政資源</a:t>
            </a:r>
            <a:endParaRPr lang="en-US" altLang="zh-TW" sz="1600" b="1" dirty="0" smtClean="0">
              <a:solidFill>
                <a:srgbClr val="0000FF"/>
              </a:solidFill>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zh-TW" altLang="en-US" sz="1600" b="1" dirty="0" smtClean="0">
                <a:solidFill>
                  <a:srgbClr val="0000FF"/>
                </a:solidFill>
                <a:latin typeface="標楷體" pitchFamily="65" charset="-120"/>
                <a:ea typeface="標楷體" pitchFamily="65" charset="-120"/>
              </a:rPr>
              <a:t>不需每年向成員國乞求資金支持，持續發展環保事業</a:t>
            </a:r>
            <a:endParaRPr lang="en-US" altLang="zh-TW" sz="1600" b="1" dirty="0" smtClean="0">
              <a:solidFill>
                <a:srgbClr val="0000FF"/>
              </a:solidFill>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zh-TW" altLang="en-US" sz="1600" b="1" dirty="0" smtClean="0">
                <a:solidFill>
                  <a:srgbClr val="0000FF"/>
                </a:solidFill>
                <a:latin typeface="標楷體" pitchFamily="65" charset="-120"/>
                <a:ea typeface="標楷體" pitchFamily="65" charset="-120"/>
              </a:rPr>
              <a:t>巴國和中國承諾將強環境署提供更多資金支持</a:t>
            </a:r>
            <a:endParaRPr lang="en-US" altLang="zh-TW" sz="1600" b="1" dirty="0" smtClean="0">
              <a:solidFill>
                <a:srgbClr val="0000FF"/>
              </a:solidFill>
              <a:latin typeface="標楷體" pitchFamily="65" charset="-120"/>
              <a:ea typeface="標楷體" pitchFamily="65" charset="-120"/>
            </a:endParaRPr>
          </a:p>
          <a:p>
            <a:pPr algn="just">
              <a:lnSpc>
                <a:spcPct val="150000"/>
              </a:lnSpc>
              <a:buClr>
                <a:srgbClr val="FF0000"/>
              </a:buClr>
              <a:buFont typeface="Wingdings" pitchFamily="2" charset="2"/>
              <a:buChar char="ü"/>
            </a:pPr>
            <a:r>
              <a:rPr lang="zh-TW" altLang="en-US" sz="1600" b="1" dirty="0" smtClean="0">
                <a:solidFill>
                  <a:srgbClr val="0000FF"/>
                </a:solidFill>
                <a:latin typeface="標楷體" pitchFamily="65" charset="-120"/>
                <a:ea typeface="標楷體" pitchFamily="65" charset="-120"/>
              </a:rPr>
              <a:t>肯定環境署在新興經濟體中的重要作用</a:t>
            </a:r>
            <a:endParaRPr lang="en-US" altLang="zh-TW" sz="1600" b="1" dirty="0" smtClean="0">
              <a:solidFill>
                <a:srgbClr val="0000FF"/>
              </a:solidFill>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zh-TW" altLang="en-US" sz="1600" b="1" dirty="0" smtClean="0">
                <a:solidFill>
                  <a:srgbClr val="0000FF"/>
                </a:solidFill>
                <a:latin typeface="標楷體" pitchFamily="65" charset="-120"/>
                <a:ea typeface="標楷體" pitchFamily="65" charset="-120"/>
              </a:rPr>
              <a:t>加強環境署能夠為全球發展做出貢獻，而不是阻礙全球發展</a:t>
            </a:r>
            <a:endParaRPr lang="en-US" altLang="zh-TW" sz="1600" b="1" dirty="0" smtClean="0">
              <a:solidFill>
                <a:srgbClr val="0000FF"/>
              </a:solidFill>
              <a:latin typeface="標楷體" pitchFamily="65" charset="-120"/>
              <a:ea typeface="標楷體" pitchFamily="65" charset="-120"/>
            </a:endParaRPr>
          </a:p>
          <a:p>
            <a:pPr algn="just"/>
            <a:endParaRPr lang="en-US" altLang="zh-TW" sz="2000" b="1" dirty="0" smtClean="0">
              <a:solidFill>
                <a:srgbClr val="0000FF"/>
              </a:solidFill>
              <a:latin typeface="標楷體" pitchFamily="65" charset="-120"/>
              <a:ea typeface="標楷體" pitchFamily="65" charset="-120"/>
            </a:endParaRPr>
          </a:p>
        </p:txBody>
      </p:sp>
      <p:sp>
        <p:nvSpPr>
          <p:cNvPr id="6" name="矩形 5"/>
          <p:cNvSpPr/>
          <p:nvPr/>
        </p:nvSpPr>
        <p:spPr>
          <a:xfrm>
            <a:off x="4788024" y="-92546"/>
            <a:ext cx="4032448" cy="1815882"/>
          </a:xfrm>
          <a:prstGeom prst="rect">
            <a:avLst/>
          </a:prstGeom>
        </p:spPr>
        <p:txBody>
          <a:bodyPr wrap="square">
            <a:spAutoFit/>
          </a:bodyPr>
          <a:lstStyle/>
          <a:p>
            <a:pPr algn="just">
              <a:lnSpc>
                <a:spcPct val="200000"/>
              </a:lnSpc>
            </a:pPr>
            <a:r>
              <a:rPr lang="zh-TW" altLang="en-US" sz="2000" b="1" dirty="0" smtClean="0">
                <a:solidFill>
                  <a:srgbClr val="FF00FF"/>
                </a:solidFill>
                <a:latin typeface="標楷體" pitchFamily="65" charset="-120"/>
                <a:ea typeface="標楷體" pitchFamily="65" charset="-120"/>
              </a:rPr>
              <a:t>峰會很失敗的原因之一</a:t>
            </a:r>
            <a:endParaRPr lang="en-US" altLang="zh-TW" sz="2000" b="1" dirty="0" smtClean="0">
              <a:solidFill>
                <a:srgbClr val="FF00FF"/>
              </a:solidFill>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zh-TW" altLang="en-US" sz="1600" b="1" dirty="0" smtClean="0">
                <a:solidFill>
                  <a:srgbClr val="0000FF"/>
                </a:solidFill>
                <a:latin typeface="標楷體" pitchFamily="65" charset="-120"/>
                <a:ea typeface="標楷體" pitchFamily="65" charset="-120"/>
              </a:rPr>
              <a:t>各國沒能在此次峰會上升及環境署</a:t>
            </a:r>
            <a:endParaRPr lang="en-US" altLang="zh-TW" sz="1600" b="1" dirty="0" smtClean="0">
              <a:solidFill>
                <a:srgbClr val="0000FF"/>
              </a:solidFill>
              <a:latin typeface="標楷體" pitchFamily="65" charset="-120"/>
              <a:ea typeface="標楷體" pitchFamily="65" charset="-120"/>
            </a:endParaRPr>
          </a:p>
          <a:p>
            <a:pPr marL="177800" indent="-177800" algn="just">
              <a:lnSpc>
                <a:spcPct val="150000"/>
              </a:lnSpc>
              <a:buClr>
                <a:srgbClr val="FF0000"/>
              </a:buClr>
              <a:buFont typeface="Wingdings" pitchFamily="2" charset="2"/>
              <a:buChar char="ü"/>
            </a:pPr>
            <a:r>
              <a:rPr lang="zh-TW" altLang="en-US" sz="1600" b="1" dirty="0" smtClean="0">
                <a:solidFill>
                  <a:srgbClr val="0000FF"/>
                </a:solidFill>
                <a:latin typeface="標楷體" pitchFamily="65" charset="-120"/>
                <a:ea typeface="標楷體" pitchFamily="65" charset="-120"/>
              </a:rPr>
              <a:t>雖然在令人絕望的現況做了改變，也取得一些發展可能性，但這些進展遠遠不夠。</a:t>
            </a:r>
          </a:p>
        </p:txBody>
      </p:sp>
      <p:sp>
        <p:nvSpPr>
          <p:cNvPr id="9" name="圓角矩形 8"/>
          <p:cNvSpPr/>
          <p:nvPr/>
        </p:nvSpPr>
        <p:spPr>
          <a:xfrm>
            <a:off x="4788024" y="1851670"/>
            <a:ext cx="4032448" cy="3168352"/>
          </a:xfrm>
          <a:prstGeom prst="roundRect">
            <a:avLst/>
          </a:prstGeom>
          <a:solidFill>
            <a:schemeClr val="accent3">
              <a:lumMod val="40000"/>
              <a:lumOff val="60000"/>
            </a:schemeClr>
          </a:solidFill>
          <a:ln/>
        </p:spPr>
        <p:style>
          <a:lnRef idx="3">
            <a:schemeClr val="lt1"/>
          </a:lnRef>
          <a:fillRef idx="1">
            <a:schemeClr val="accent6"/>
          </a:fillRef>
          <a:effectRef idx="1">
            <a:schemeClr val="accent6"/>
          </a:effectRef>
          <a:fontRef idx="minor">
            <a:schemeClr val="lt1"/>
          </a:fontRef>
        </p:style>
        <p:txBody>
          <a:bodyPr rtlCol="0" anchor="ctr"/>
          <a:lstStyle/>
          <a:p>
            <a:pPr algn="ctr"/>
            <a:endParaRPr lang="zh-TW" altLang="en-US"/>
          </a:p>
        </p:txBody>
      </p:sp>
      <p:sp>
        <p:nvSpPr>
          <p:cNvPr id="10" name="矩形 9"/>
          <p:cNvSpPr/>
          <p:nvPr/>
        </p:nvSpPr>
        <p:spPr>
          <a:xfrm>
            <a:off x="4860032" y="1923678"/>
            <a:ext cx="3960440" cy="3046988"/>
          </a:xfrm>
          <a:prstGeom prst="rect">
            <a:avLst/>
          </a:prstGeom>
        </p:spPr>
        <p:txBody>
          <a:bodyPr wrap="square">
            <a:spAutoFit/>
          </a:bodyPr>
          <a:lstStyle/>
          <a:p>
            <a:pPr marL="177800" indent="-177800" algn="just">
              <a:lnSpc>
                <a:spcPct val="200000"/>
              </a:lnSpc>
              <a:buBlip>
                <a:blip r:embed="rId4"/>
              </a:buBlip>
            </a:pPr>
            <a:r>
              <a:rPr lang="zh-TW" altLang="en-US" sz="1600" b="1" dirty="0" smtClean="0">
                <a:solidFill>
                  <a:schemeClr val="accent6">
                    <a:lumMod val="75000"/>
                  </a:schemeClr>
                </a:solidFill>
                <a:latin typeface="標楷體" pitchFamily="65" charset="-120"/>
                <a:ea typeface="標楷體" pitchFamily="65" charset="-120"/>
              </a:rPr>
              <a:t>我們必須推動全球治理的真正變革，將人類和我們的星球放置決策的中地位</a:t>
            </a:r>
            <a:endParaRPr lang="en-US" altLang="zh-TW" sz="1600" b="1" dirty="0" smtClean="0">
              <a:solidFill>
                <a:schemeClr val="accent6">
                  <a:lumMod val="75000"/>
                </a:schemeClr>
              </a:solidFill>
              <a:latin typeface="標楷體" pitchFamily="65" charset="-120"/>
              <a:ea typeface="標楷體" pitchFamily="65" charset="-120"/>
            </a:endParaRPr>
          </a:p>
          <a:p>
            <a:pPr marL="177800" indent="-177800" algn="just">
              <a:lnSpc>
                <a:spcPct val="200000"/>
              </a:lnSpc>
              <a:buBlip>
                <a:blip r:embed="rId4"/>
              </a:buBlip>
            </a:pPr>
            <a:r>
              <a:rPr lang="zh-TW" altLang="en-US" sz="1600" b="1" dirty="0" smtClean="0">
                <a:solidFill>
                  <a:schemeClr val="accent6">
                    <a:lumMod val="75000"/>
                  </a:schemeClr>
                </a:solidFill>
                <a:latin typeface="標楷體" pitchFamily="65" charset="-120"/>
                <a:ea typeface="標楷體" pitchFamily="65" charset="-120"/>
              </a:rPr>
              <a:t>變革的第一步，政府需盡快賦予環境署真正的權力並升級專門處理環境問題的組織</a:t>
            </a:r>
            <a:endParaRPr lang="en-US" altLang="zh-TW" sz="1600" b="1" dirty="0" smtClean="0">
              <a:solidFill>
                <a:schemeClr val="accent6">
                  <a:lumMod val="75000"/>
                </a:schemeClr>
              </a:solidFill>
              <a:latin typeface="標楷體" pitchFamily="65" charset="-120"/>
              <a:ea typeface="標楷體" pitchFamily="65" charset="-120"/>
            </a:endParaRPr>
          </a:p>
          <a:p>
            <a:pPr algn="ctr">
              <a:lnSpc>
                <a:spcPct val="200000"/>
              </a:lnSpc>
            </a:pPr>
            <a:r>
              <a:rPr lang="zh-TW" altLang="en-US" sz="1600" b="1" dirty="0" smtClean="0">
                <a:solidFill>
                  <a:srgbClr val="FF0000"/>
                </a:solidFill>
                <a:latin typeface="標楷體" pitchFamily="65" charset="-120"/>
                <a:ea typeface="標楷體" pitchFamily="65" charset="-120"/>
              </a:rPr>
              <a:t>為了我們的後代，我們不能再浪費時間</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print"/>
          <a:srcRect/>
          <a:stretch>
            <a:fillRect/>
          </a:stretch>
        </p:blipFill>
        <p:spPr bwMode="auto">
          <a:xfrm>
            <a:off x="611560" y="123478"/>
            <a:ext cx="4359099" cy="4876006"/>
          </a:xfrm>
          <a:prstGeom prst="rect">
            <a:avLst/>
          </a:prstGeom>
          <a:ln>
            <a:noFill/>
          </a:ln>
          <a:effectLst>
            <a:softEdge rad="112500"/>
          </a:effectLst>
        </p:spPr>
      </p:pic>
      <p:sp>
        <p:nvSpPr>
          <p:cNvPr id="3" name="矩形 2"/>
          <p:cNvSpPr/>
          <p:nvPr/>
        </p:nvSpPr>
        <p:spPr>
          <a:xfrm>
            <a:off x="5868144" y="1851670"/>
            <a:ext cx="2050562" cy="1069908"/>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新紀元</a:t>
            </a:r>
            <a:endPar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圓角矩形 2"/>
          <p:cNvSpPr/>
          <p:nvPr/>
        </p:nvSpPr>
        <p:spPr>
          <a:xfrm>
            <a:off x="179512" y="123478"/>
            <a:ext cx="8712968" cy="1512168"/>
          </a:xfrm>
          <a:prstGeom prst="roundRect">
            <a:avLst/>
          </a:prstGeom>
          <a:ln/>
        </p:spPr>
        <p:style>
          <a:lnRef idx="3">
            <a:schemeClr val="lt1"/>
          </a:lnRef>
          <a:fillRef idx="1">
            <a:schemeClr val="accent5"/>
          </a:fillRef>
          <a:effectRef idx="1">
            <a:schemeClr val="accent5"/>
          </a:effectRef>
          <a:fontRef idx="minor">
            <a:schemeClr val="lt1"/>
          </a:fontRef>
        </p:style>
        <p:txBody>
          <a:bodyPr rtlCol="0" anchor="ctr"/>
          <a:lstStyle/>
          <a:p>
            <a:pPr algn="ctr"/>
            <a:endParaRPr lang="zh-TW" altLang="en-US"/>
          </a:p>
        </p:txBody>
      </p:sp>
      <p:sp>
        <p:nvSpPr>
          <p:cNvPr id="2" name="矩形 1"/>
          <p:cNvSpPr/>
          <p:nvPr/>
        </p:nvSpPr>
        <p:spPr>
          <a:xfrm>
            <a:off x="251520" y="123478"/>
            <a:ext cx="8856984" cy="1323439"/>
          </a:xfrm>
          <a:prstGeom prst="rect">
            <a:avLst/>
          </a:prstGeom>
        </p:spPr>
        <p:txBody>
          <a:bodyPr wrap="square">
            <a:spAutoFit/>
          </a:bodyPr>
          <a:lstStyle/>
          <a:p>
            <a:pPr>
              <a:lnSpc>
                <a:spcPct val="200000"/>
              </a:lnSpc>
              <a:buBlip>
                <a:blip r:embed="rId3"/>
              </a:buBlip>
            </a:pPr>
            <a:r>
              <a:rPr lang="zh-TW" altLang="en-US" sz="2000" b="1" dirty="0" smtClean="0">
                <a:latin typeface="Times New Roman" pitchFamily="18" charset="0"/>
                <a:ea typeface="標楷體" pitchFamily="65" charset="-120"/>
                <a:cs typeface="Times New Roman" pitchFamily="18" charset="0"/>
              </a:rPr>
              <a:t>經濟全球化和貿易自由化使資源開採增加、環境污染加劇、全球變暖升級。</a:t>
            </a:r>
            <a:endParaRPr lang="en-US" altLang="zh-TW" sz="2000" b="1" dirty="0" smtClean="0">
              <a:latin typeface="Times New Roman" pitchFamily="18" charset="0"/>
              <a:ea typeface="標楷體" pitchFamily="65" charset="-120"/>
              <a:cs typeface="Times New Roman" pitchFamily="18" charset="0"/>
            </a:endParaRPr>
          </a:p>
          <a:p>
            <a:pPr>
              <a:lnSpc>
                <a:spcPct val="200000"/>
              </a:lnSpc>
              <a:buBlip>
                <a:blip r:embed="rId3"/>
              </a:buBlip>
            </a:pPr>
            <a:r>
              <a:rPr lang="zh-TW" altLang="en-US" sz="2000" b="1" dirty="0" smtClean="0">
                <a:latin typeface="Times New Roman" pitchFamily="18" charset="0"/>
                <a:ea typeface="標楷體" pitchFamily="65" charset="-120"/>
                <a:cs typeface="Times New Roman" pitchFamily="18" charset="0"/>
              </a:rPr>
              <a:t>國際方面對環境治理的效益有更迫切的需求，重新定義生產和消費過程。</a:t>
            </a:r>
            <a:endParaRPr lang="en-US" altLang="zh-TW" sz="2000" b="1" dirty="0" smtClean="0">
              <a:latin typeface="Times New Roman" pitchFamily="18" charset="0"/>
              <a:ea typeface="標楷體" pitchFamily="65" charset="-120"/>
              <a:cs typeface="Times New Roman" pitchFamily="18" charset="0"/>
            </a:endParaRPr>
          </a:p>
        </p:txBody>
      </p:sp>
      <p:sp>
        <p:nvSpPr>
          <p:cNvPr id="4" name="圓角矩形 3"/>
          <p:cNvSpPr/>
          <p:nvPr/>
        </p:nvSpPr>
        <p:spPr>
          <a:xfrm>
            <a:off x="107503" y="1707654"/>
            <a:ext cx="5328593" cy="3363838"/>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endParaRPr lang="zh-TW" altLang="en-US"/>
          </a:p>
        </p:txBody>
      </p:sp>
      <p:sp>
        <p:nvSpPr>
          <p:cNvPr id="5" name="矩形 4"/>
          <p:cNvSpPr/>
          <p:nvPr/>
        </p:nvSpPr>
        <p:spPr>
          <a:xfrm>
            <a:off x="107504" y="1851670"/>
            <a:ext cx="5400600" cy="3000821"/>
          </a:xfrm>
          <a:prstGeom prst="rect">
            <a:avLst/>
          </a:prstGeom>
        </p:spPr>
        <p:txBody>
          <a:bodyPr wrap="square">
            <a:spAutoFit/>
          </a:bodyPr>
          <a:lstStyle/>
          <a:p>
            <a:pPr>
              <a:lnSpc>
                <a:spcPct val="15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強化環境治理的理念被提出</a:t>
            </a:r>
            <a:endParaRPr lang="en-US" altLang="zh-TW" b="1" dirty="0" smtClean="0">
              <a:latin typeface="Times New Roman" pitchFamily="18" charset="0"/>
              <a:ea typeface="標楷體" pitchFamily="65" charset="-120"/>
              <a:cs typeface="Times New Roman" pitchFamily="18" charset="0"/>
            </a:endParaRPr>
          </a:p>
          <a:p>
            <a:pPr>
              <a:lnSpc>
                <a:spcPct val="15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分層級成模式，例如成立一個世界可持續發展組織</a:t>
            </a:r>
            <a:endParaRPr lang="en-US" altLang="zh-TW" b="1" dirty="0" smtClean="0">
              <a:latin typeface="Times New Roman" pitchFamily="18" charset="0"/>
              <a:ea typeface="標楷體" pitchFamily="65" charset="-120"/>
              <a:cs typeface="Times New Roman" pitchFamily="18" charset="0"/>
            </a:endParaRPr>
          </a:p>
          <a:p>
            <a:pPr>
              <a:lnSpc>
                <a:spcPct val="15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單一主題分層模式，如成立環境安全理事會</a:t>
            </a:r>
            <a:endParaRPr lang="en-US" altLang="zh-TW" b="1" dirty="0" smtClean="0">
              <a:latin typeface="Times New Roman" pitchFamily="18" charset="0"/>
              <a:ea typeface="標楷體" pitchFamily="65" charset="-120"/>
              <a:cs typeface="Times New Roman" pitchFamily="18" charset="0"/>
            </a:endParaRPr>
          </a:p>
          <a:p>
            <a:pPr>
              <a:lnSpc>
                <a:spcPct val="15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平行管理的聯絡機構，如世界環境與發展組織</a:t>
            </a:r>
            <a:endParaRPr lang="en-US" altLang="zh-TW" b="1" dirty="0" smtClean="0">
              <a:latin typeface="Times New Roman" pitchFamily="18" charset="0"/>
              <a:ea typeface="標楷體" pitchFamily="65" charset="-120"/>
              <a:cs typeface="Times New Roman" pitchFamily="18" charset="0"/>
            </a:endParaRPr>
          </a:p>
          <a:p>
            <a:pPr>
              <a:lnSpc>
                <a:spcPct val="15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聯合國環境署的組織強化與升級</a:t>
            </a:r>
            <a:endParaRPr lang="en-US" altLang="zh-TW" b="1" dirty="0" smtClean="0">
              <a:latin typeface="Times New Roman" pitchFamily="18" charset="0"/>
              <a:ea typeface="標楷體" pitchFamily="65" charset="-120"/>
              <a:cs typeface="Times New Roman" pitchFamily="18" charset="0"/>
            </a:endParaRPr>
          </a:p>
          <a:p>
            <a:pPr>
              <a:lnSpc>
                <a:spcPct val="15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通過協調機構處理環境問題，如聯合國水協會</a:t>
            </a:r>
            <a:endParaRPr lang="en-US" altLang="zh-TW" b="1" dirty="0" smtClean="0">
              <a:latin typeface="Times New Roman" pitchFamily="18" charset="0"/>
              <a:ea typeface="標楷體" pitchFamily="65" charset="-120"/>
              <a:cs typeface="Times New Roman" pitchFamily="18" charset="0"/>
            </a:endParaRPr>
          </a:p>
          <a:p>
            <a:pPr>
              <a:lnSpc>
                <a:spcPct val="15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聯合秘書處</a:t>
            </a:r>
            <a:endParaRPr lang="en-US" altLang="zh-TW" b="1" dirty="0" smtClean="0">
              <a:latin typeface="Times New Roman" pitchFamily="18" charset="0"/>
              <a:ea typeface="標楷體" pitchFamily="65" charset="-120"/>
              <a:cs typeface="Times New Roman" pitchFamily="18" charset="0"/>
            </a:endParaRPr>
          </a:p>
        </p:txBody>
      </p:sp>
      <p:sp>
        <p:nvSpPr>
          <p:cNvPr id="6" name="圓角矩形 5"/>
          <p:cNvSpPr/>
          <p:nvPr/>
        </p:nvSpPr>
        <p:spPr>
          <a:xfrm>
            <a:off x="5508104" y="1707654"/>
            <a:ext cx="3528392" cy="3363838"/>
          </a:xfrm>
          <a:prstGeom prst="roundRect">
            <a:avLst/>
          </a:prstGeom>
          <a:ln/>
        </p:spPr>
        <p:style>
          <a:lnRef idx="3">
            <a:schemeClr val="lt1"/>
          </a:lnRef>
          <a:fillRef idx="1">
            <a:schemeClr val="accent3"/>
          </a:fillRef>
          <a:effectRef idx="1">
            <a:schemeClr val="accent3"/>
          </a:effectRef>
          <a:fontRef idx="minor">
            <a:schemeClr val="lt1"/>
          </a:fontRef>
        </p:style>
        <p:txBody>
          <a:bodyPr rtlCol="0" anchor="ctr"/>
          <a:lstStyle/>
          <a:p>
            <a:pPr algn="ctr"/>
            <a:endParaRPr lang="zh-TW" altLang="en-US"/>
          </a:p>
        </p:txBody>
      </p:sp>
      <p:sp>
        <p:nvSpPr>
          <p:cNvPr id="7" name="矩形 6"/>
          <p:cNvSpPr/>
          <p:nvPr/>
        </p:nvSpPr>
        <p:spPr>
          <a:xfrm>
            <a:off x="5508104" y="1936159"/>
            <a:ext cx="3563888" cy="2723823"/>
          </a:xfrm>
          <a:prstGeom prst="rect">
            <a:avLst/>
          </a:prstGeom>
        </p:spPr>
        <p:txBody>
          <a:bodyPr wrap="square">
            <a:spAutoFit/>
          </a:bodyPr>
          <a:lstStyle/>
          <a:p>
            <a:pPr>
              <a:lnSpc>
                <a:spcPct val="150000"/>
              </a:lnSpc>
              <a:buClr>
                <a:srgbClr val="FF0000"/>
              </a:buClr>
              <a:buBlip>
                <a:blip r:embed="rId4"/>
              </a:buBlip>
            </a:pPr>
            <a:r>
              <a:rPr lang="zh-TW" altLang="en-US" b="1" dirty="0" smtClean="0">
                <a:latin typeface="Times New Roman" pitchFamily="18" charset="0"/>
                <a:ea typeface="標楷體" pitchFamily="65" charset="-120"/>
                <a:cs typeface="Times New Roman" pitchFamily="18" charset="0"/>
              </a:rPr>
              <a:t>環境署升級影響關鍵</a:t>
            </a:r>
            <a:endParaRPr lang="en-US" altLang="zh-TW" b="1" dirty="0" smtClean="0">
              <a:latin typeface="Times New Roman" pitchFamily="18" charset="0"/>
              <a:ea typeface="標楷體" pitchFamily="65" charset="-120"/>
              <a:cs typeface="Times New Roman" pitchFamily="18" charset="0"/>
            </a:endParaRPr>
          </a:p>
          <a:p>
            <a:pPr marL="177800" indent="-177800">
              <a:lnSpc>
                <a:spcPct val="150000"/>
              </a:lnSpc>
              <a:buClr>
                <a:srgbClr val="FF0000"/>
              </a:buClr>
              <a:buFont typeface="Wingdings" pitchFamily="2" charset="2"/>
              <a:buChar char="ü"/>
            </a:pPr>
            <a:r>
              <a:rPr lang="zh-TW" altLang="en-US" sz="1600" b="1" dirty="0" smtClean="0">
                <a:solidFill>
                  <a:srgbClr val="0000FF"/>
                </a:solidFill>
                <a:latin typeface="Times New Roman" pitchFamily="18" charset="0"/>
                <a:ea typeface="標楷體" pitchFamily="65" charset="-120"/>
                <a:cs typeface="Times New Roman" pitchFamily="18" charset="0"/>
              </a:rPr>
              <a:t>通過重申做為全球環境治理的核心控制作用，聯合國大會強化環境署的權威性</a:t>
            </a:r>
            <a:endParaRPr lang="en-US" altLang="zh-TW" sz="1600" b="1" dirty="0" smtClean="0">
              <a:solidFill>
                <a:srgbClr val="0000FF"/>
              </a:solidFill>
              <a:latin typeface="Times New Roman" pitchFamily="18" charset="0"/>
              <a:ea typeface="標楷體" pitchFamily="65" charset="-120"/>
              <a:cs typeface="Times New Roman" pitchFamily="18" charset="0"/>
            </a:endParaRPr>
          </a:p>
          <a:p>
            <a:pPr>
              <a:lnSpc>
                <a:spcPct val="150000"/>
              </a:lnSpc>
              <a:buClr>
                <a:srgbClr val="FF0000"/>
              </a:buClr>
              <a:buFont typeface="Wingdings" pitchFamily="2" charset="2"/>
              <a:buChar char="ü"/>
            </a:pPr>
            <a:r>
              <a:rPr lang="zh-TW" altLang="en-US" sz="1600" b="1" dirty="0" smtClean="0">
                <a:solidFill>
                  <a:srgbClr val="0000FF"/>
                </a:solidFill>
                <a:latin typeface="Times New Roman" pitchFamily="18" charset="0"/>
                <a:ea typeface="標楷體" pitchFamily="65" charset="-120"/>
                <a:cs typeface="Times New Roman" pitchFamily="18" charset="0"/>
              </a:rPr>
              <a:t>協調促進整個聯合國系統的核心力，</a:t>
            </a:r>
            <a:endParaRPr lang="en-US" altLang="zh-TW" sz="1600" b="1" dirty="0" smtClean="0">
              <a:solidFill>
                <a:srgbClr val="0000FF"/>
              </a:solidFill>
              <a:latin typeface="Times New Roman" pitchFamily="18" charset="0"/>
              <a:ea typeface="標楷體" pitchFamily="65" charset="-120"/>
              <a:cs typeface="Times New Roman" pitchFamily="18" charset="0"/>
            </a:endParaRPr>
          </a:p>
          <a:p>
            <a:pPr marL="177800" indent="-177800">
              <a:lnSpc>
                <a:spcPct val="150000"/>
              </a:lnSpc>
              <a:buClr>
                <a:srgbClr val="FF0000"/>
              </a:buClr>
              <a:buFont typeface="Wingdings" pitchFamily="2" charset="2"/>
              <a:buChar char="ü"/>
            </a:pPr>
            <a:r>
              <a:rPr lang="en-US" altLang="zh-TW" sz="1600" b="1" dirty="0" smtClean="0">
                <a:solidFill>
                  <a:srgbClr val="0000FF"/>
                </a:solidFill>
                <a:latin typeface="Times New Roman" pitchFamily="18" charset="0"/>
                <a:ea typeface="標楷體" pitchFamily="65" charset="-120"/>
                <a:cs typeface="Times New Roman" pitchFamily="18" charset="0"/>
              </a:rPr>
              <a:t>1999</a:t>
            </a:r>
            <a:r>
              <a:rPr lang="zh-TW" altLang="en-US" sz="1600" b="1" dirty="0" smtClean="0">
                <a:solidFill>
                  <a:srgbClr val="0000FF"/>
                </a:solidFill>
                <a:latin typeface="Times New Roman" pitchFamily="18" charset="0"/>
                <a:ea typeface="標楷體" pitchFamily="65" charset="-120"/>
                <a:cs typeface="Times New Roman" pitchFamily="18" charset="0"/>
              </a:rPr>
              <a:t>年成立環境管理小組，提高環境與人們的內在協調性</a:t>
            </a:r>
            <a:endParaRPr lang="en-US" altLang="zh-TW" sz="1600" b="1" dirty="0" smtClean="0">
              <a:solidFill>
                <a:srgbClr val="0000FF"/>
              </a:solidFill>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483768" y="1203598"/>
            <a:ext cx="6552728" cy="864096"/>
          </a:xfrm>
          <a:prstGeom prst="rect">
            <a:avLst/>
          </a:prstGeom>
          <a:solidFill>
            <a:schemeClr val="accent6">
              <a:lumMod val="60000"/>
              <a:lumOff val="40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zh-TW" altLang="en-US"/>
          </a:p>
        </p:txBody>
      </p:sp>
      <p:sp>
        <p:nvSpPr>
          <p:cNvPr id="5" name="矩形 4"/>
          <p:cNvSpPr/>
          <p:nvPr/>
        </p:nvSpPr>
        <p:spPr>
          <a:xfrm>
            <a:off x="2483768" y="123478"/>
            <a:ext cx="6552728" cy="864096"/>
          </a:xfrm>
          <a:prstGeom prst="rect">
            <a:avLst/>
          </a:prstGeom>
          <a:solidFill>
            <a:schemeClr val="accent5">
              <a:lumMod val="40000"/>
              <a:lumOff val="60000"/>
            </a:schemeClr>
          </a:solidFill>
        </p:spPr>
        <p:style>
          <a:lnRef idx="3">
            <a:schemeClr val="lt1"/>
          </a:lnRef>
          <a:fillRef idx="1">
            <a:schemeClr val="accent5"/>
          </a:fillRef>
          <a:effectRef idx="1">
            <a:schemeClr val="accent5"/>
          </a:effectRef>
          <a:fontRef idx="minor">
            <a:schemeClr val="lt1"/>
          </a:fontRef>
        </p:style>
        <p:txBody>
          <a:bodyPr rtlCol="0" anchor="ctr"/>
          <a:lstStyle/>
          <a:p>
            <a:pPr algn="ctr"/>
            <a:endParaRPr lang="zh-TW" altLang="en-US"/>
          </a:p>
        </p:txBody>
      </p:sp>
      <p:sp>
        <p:nvSpPr>
          <p:cNvPr id="2" name="矩形 1"/>
          <p:cNvSpPr/>
          <p:nvPr/>
        </p:nvSpPr>
        <p:spPr>
          <a:xfrm>
            <a:off x="107504" y="1923678"/>
            <a:ext cx="1800200" cy="936104"/>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TW" altLang="en-US"/>
          </a:p>
        </p:txBody>
      </p:sp>
      <p:sp>
        <p:nvSpPr>
          <p:cNvPr id="3" name="矩形 2"/>
          <p:cNvSpPr/>
          <p:nvPr/>
        </p:nvSpPr>
        <p:spPr>
          <a:xfrm>
            <a:off x="323528" y="1923678"/>
            <a:ext cx="1338828" cy="923330"/>
          </a:xfrm>
          <a:prstGeom prst="rect">
            <a:avLst/>
          </a:prstGeom>
        </p:spPr>
        <p:txBody>
          <a:bodyPr wrap="none">
            <a:spAutoFit/>
          </a:bodyPr>
          <a:lstStyle/>
          <a:p>
            <a:pPr>
              <a:lnSpc>
                <a:spcPct val="150000"/>
              </a:lnSpc>
              <a:buClr>
                <a:srgbClr val="FF0000"/>
              </a:buClr>
            </a:pPr>
            <a:r>
              <a:rPr lang="zh-TW" altLang="en-US" b="1" dirty="0" smtClean="0">
                <a:latin typeface="Times New Roman" pitchFamily="18" charset="0"/>
                <a:ea typeface="標楷體" pitchFamily="65" charset="-120"/>
                <a:cs typeface="Times New Roman" pitchFamily="18" charset="0"/>
              </a:rPr>
              <a:t>環境署升級</a:t>
            </a:r>
            <a:endParaRPr lang="en-US" altLang="zh-TW" b="1" dirty="0" smtClean="0">
              <a:latin typeface="Times New Roman" pitchFamily="18" charset="0"/>
              <a:ea typeface="標楷體" pitchFamily="65" charset="-120"/>
              <a:cs typeface="Times New Roman" pitchFamily="18" charset="0"/>
            </a:endParaRPr>
          </a:p>
          <a:p>
            <a:pPr algn="ctr">
              <a:lnSpc>
                <a:spcPct val="150000"/>
              </a:lnSpc>
              <a:buClr>
                <a:srgbClr val="FF0000"/>
              </a:buClr>
            </a:pPr>
            <a:r>
              <a:rPr lang="zh-TW" altLang="en-US" b="1" dirty="0" smtClean="0">
                <a:latin typeface="Times New Roman" pitchFamily="18" charset="0"/>
                <a:ea typeface="標楷體" pitchFamily="65" charset="-120"/>
                <a:cs typeface="Times New Roman" pitchFamily="18" charset="0"/>
              </a:rPr>
              <a:t>關鍵影響</a:t>
            </a:r>
            <a:endParaRPr lang="en-US" altLang="zh-TW" b="1" dirty="0" smtClean="0">
              <a:latin typeface="Times New Roman" pitchFamily="18" charset="0"/>
              <a:ea typeface="標楷體" pitchFamily="65" charset="-120"/>
              <a:cs typeface="Times New Roman" pitchFamily="18" charset="0"/>
            </a:endParaRPr>
          </a:p>
        </p:txBody>
      </p:sp>
      <p:sp>
        <p:nvSpPr>
          <p:cNvPr id="4" name="矩形 3"/>
          <p:cNvSpPr/>
          <p:nvPr/>
        </p:nvSpPr>
        <p:spPr>
          <a:xfrm>
            <a:off x="2483768" y="169353"/>
            <a:ext cx="6552728" cy="700641"/>
          </a:xfrm>
          <a:prstGeom prst="rect">
            <a:avLst/>
          </a:prstGeom>
        </p:spPr>
        <p:txBody>
          <a:bodyPr wrap="square">
            <a:spAutoFit/>
          </a:bodyPr>
          <a:lstStyle/>
          <a:p>
            <a:pPr algn="just">
              <a:lnSpc>
                <a:spcPct val="150000"/>
              </a:lnSpc>
              <a:buClr>
                <a:srgbClr val="FF0000"/>
              </a:buClr>
            </a:pPr>
            <a:r>
              <a:rPr lang="zh-TW" altLang="en-US" sz="1400" b="1" dirty="0" smtClean="0">
                <a:solidFill>
                  <a:srgbClr val="0000FF"/>
                </a:solidFill>
                <a:latin typeface="Times New Roman" pitchFamily="18" charset="0"/>
                <a:ea typeface="標楷體" pitchFamily="65" charset="-120"/>
                <a:cs typeface="Times New Roman" pitchFamily="18" charset="0"/>
              </a:rPr>
              <a:t>聯合國大會強化環境署的權位性。</a:t>
            </a:r>
            <a:r>
              <a:rPr lang="en-US" altLang="zh-TW" sz="1400" b="1" dirty="0" smtClean="0">
                <a:solidFill>
                  <a:srgbClr val="0000FF"/>
                </a:solidFill>
                <a:latin typeface="Times New Roman" pitchFamily="18" charset="0"/>
                <a:ea typeface="標楷體" pitchFamily="65" charset="-120"/>
                <a:cs typeface="Times New Roman" pitchFamily="18" charset="0"/>
              </a:rPr>
              <a:t>1999</a:t>
            </a:r>
            <a:r>
              <a:rPr lang="zh-TW" altLang="en-US" sz="1400" b="1" dirty="0" smtClean="0">
                <a:solidFill>
                  <a:srgbClr val="0000FF"/>
                </a:solidFill>
                <a:latin typeface="Times New Roman" pitchFamily="18" charset="0"/>
                <a:ea typeface="標楷體" pitchFamily="65" charset="-120"/>
                <a:cs typeface="Times New Roman" pitchFamily="18" charset="0"/>
              </a:rPr>
              <a:t>年成立環境管理小組，以提高環境與人們的協調性。讓環境署面對環境問題有全面視角，協調活動方面樹立了話語權。</a:t>
            </a:r>
            <a:endParaRPr lang="en-US" altLang="zh-TW" sz="1400" b="1" dirty="0" smtClean="0">
              <a:solidFill>
                <a:srgbClr val="0000FF"/>
              </a:solidFill>
              <a:latin typeface="Times New Roman" pitchFamily="18" charset="0"/>
              <a:ea typeface="標楷體" pitchFamily="65" charset="-120"/>
              <a:cs typeface="Times New Roman" pitchFamily="18" charset="0"/>
            </a:endParaRPr>
          </a:p>
        </p:txBody>
      </p:sp>
      <p:sp>
        <p:nvSpPr>
          <p:cNvPr id="7" name="矩形 6"/>
          <p:cNvSpPr/>
          <p:nvPr/>
        </p:nvSpPr>
        <p:spPr>
          <a:xfrm>
            <a:off x="2483768" y="1275606"/>
            <a:ext cx="6552728" cy="700641"/>
          </a:xfrm>
          <a:prstGeom prst="rect">
            <a:avLst/>
          </a:prstGeom>
          <a:solidFill>
            <a:schemeClr val="accent6">
              <a:lumMod val="60000"/>
              <a:lumOff val="40000"/>
            </a:schemeClr>
          </a:solidFill>
        </p:spPr>
        <p:txBody>
          <a:bodyPr wrap="square">
            <a:spAutoFit/>
          </a:bodyPr>
          <a:lstStyle/>
          <a:p>
            <a:pPr algn="just">
              <a:lnSpc>
                <a:spcPct val="150000"/>
              </a:lnSpc>
              <a:buClr>
                <a:srgbClr val="FF0000"/>
              </a:buClr>
            </a:pPr>
            <a:r>
              <a:rPr lang="zh-TW" altLang="en-US" sz="1400" b="1" dirty="0" smtClean="0">
                <a:solidFill>
                  <a:srgbClr val="0000FF"/>
                </a:solidFill>
                <a:latin typeface="Times New Roman" pitchFamily="18" charset="0"/>
                <a:ea typeface="標楷體" pitchFamily="65" charset="-120"/>
                <a:cs typeface="Times New Roman" pitchFamily="18" charset="0"/>
              </a:rPr>
              <a:t>國家正式合作與非政府組織非正式聯繫增加了環境署的整體合法性，並提升其聯合國機構談判的能力。</a:t>
            </a:r>
            <a:endParaRPr lang="en-US" altLang="zh-TW" sz="1400" b="1" dirty="0" smtClean="0">
              <a:solidFill>
                <a:srgbClr val="0000FF"/>
              </a:solidFill>
              <a:latin typeface="Times New Roman" pitchFamily="18" charset="0"/>
              <a:ea typeface="標楷體" pitchFamily="65" charset="-120"/>
              <a:cs typeface="Times New Roman" pitchFamily="18" charset="0"/>
            </a:endParaRPr>
          </a:p>
        </p:txBody>
      </p:sp>
      <p:sp>
        <p:nvSpPr>
          <p:cNvPr id="9" name="矩形 8"/>
          <p:cNvSpPr/>
          <p:nvPr/>
        </p:nvSpPr>
        <p:spPr>
          <a:xfrm>
            <a:off x="2483768" y="2283718"/>
            <a:ext cx="6552728" cy="1296144"/>
          </a:xfrm>
          <a:prstGeom prst="rect">
            <a:avLst/>
          </a:prstGeom>
          <a:solidFill>
            <a:srgbClr val="FF99FF"/>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zh-TW" altLang="en-US" sz="1600"/>
          </a:p>
        </p:txBody>
      </p:sp>
      <p:sp>
        <p:nvSpPr>
          <p:cNvPr id="10" name="矩形 9"/>
          <p:cNvSpPr/>
          <p:nvPr/>
        </p:nvSpPr>
        <p:spPr>
          <a:xfrm>
            <a:off x="2483768" y="2355726"/>
            <a:ext cx="6552728" cy="1023806"/>
          </a:xfrm>
          <a:prstGeom prst="rect">
            <a:avLst/>
          </a:prstGeom>
          <a:solidFill>
            <a:srgbClr val="FF99FF"/>
          </a:solidFill>
        </p:spPr>
        <p:txBody>
          <a:bodyPr wrap="square">
            <a:spAutoFit/>
          </a:bodyPr>
          <a:lstStyle/>
          <a:p>
            <a:pPr algn="just">
              <a:lnSpc>
                <a:spcPct val="150000"/>
              </a:lnSpc>
              <a:buClr>
                <a:srgbClr val="FF0000"/>
              </a:buClr>
            </a:pPr>
            <a:r>
              <a:rPr lang="zh-TW" altLang="en-US" sz="1400" b="1" dirty="0" smtClean="0">
                <a:solidFill>
                  <a:srgbClr val="0000FF"/>
                </a:solidFill>
                <a:latin typeface="Times New Roman" pitchFamily="18" charset="0"/>
                <a:ea typeface="標楷體" pitchFamily="65" charset="-120"/>
                <a:cs typeface="Times New Roman" pitchFamily="18" charset="0"/>
              </a:rPr>
              <a:t>加強環境署的實踐能力，能夠為各國提供能力建設、技術轉讓以幫助他們作出決定。可當作處理環境問題方面以及雙向學習過程，使發展中國家和環境署能從中獲益。</a:t>
            </a:r>
            <a:endParaRPr lang="en-US" altLang="zh-TW" sz="1400" b="1" dirty="0" smtClean="0">
              <a:solidFill>
                <a:srgbClr val="0000FF"/>
              </a:solidFill>
              <a:latin typeface="Times New Roman" pitchFamily="18" charset="0"/>
              <a:ea typeface="標楷體" pitchFamily="65" charset="-120"/>
              <a:cs typeface="Times New Roman" pitchFamily="18" charset="0"/>
            </a:endParaRPr>
          </a:p>
        </p:txBody>
      </p:sp>
      <p:sp>
        <p:nvSpPr>
          <p:cNvPr id="11" name="矩形 10"/>
          <p:cNvSpPr/>
          <p:nvPr/>
        </p:nvSpPr>
        <p:spPr>
          <a:xfrm>
            <a:off x="2483768" y="3723878"/>
            <a:ext cx="6552728" cy="1296144"/>
          </a:xfrm>
          <a:prstGeom prst="rect">
            <a:avLst/>
          </a:prstGeom>
          <a:solidFill>
            <a:srgbClr val="CCFF66"/>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zh-TW" altLang="en-US" sz="1600"/>
          </a:p>
        </p:txBody>
      </p:sp>
      <p:sp>
        <p:nvSpPr>
          <p:cNvPr id="12" name="矩形 11"/>
          <p:cNvSpPr/>
          <p:nvPr/>
        </p:nvSpPr>
        <p:spPr>
          <a:xfrm>
            <a:off x="2483768" y="3795886"/>
            <a:ext cx="6552728" cy="1023806"/>
          </a:xfrm>
          <a:prstGeom prst="rect">
            <a:avLst/>
          </a:prstGeom>
          <a:solidFill>
            <a:srgbClr val="CCFF66"/>
          </a:solidFill>
        </p:spPr>
        <p:txBody>
          <a:bodyPr wrap="square">
            <a:spAutoFit/>
          </a:bodyPr>
          <a:lstStyle/>
          <a:p>
            <a:pPr algn="just">
              <a:lnSpc>
                <a:spcPct val="150000"/>
              </a:lnSpc>
              <a:buClr>
                <a:srgbClr val="FF0000"/>
              </a:buClr>
            </a:pPr>
            <a:r>
              <a:rPr lang="zh-TW" altLang="en-US" sz="1400" b="1" dirty="0" smtClean="0">
                <a:solidFill>
                  <a:srgbClr val="0000FF"/>
                </a:solidFill>
                <a:latin typeface="Times New Roman" pitchFamily="18" charset="0"/>
                <a:ea typeface="標楷體" pitchFamily="65" charset="-120"/>
                <a:cs typeface="Times New Roman" pitchFamily="18" charset="0"/>
              </a:rPr>
              <a:t>加強環境署的實踐能力，能夠為各國提供能力建設、技術轉讓以幫助他們作出決定。可當作處理環境問題方面以及雙向學習過程，使發展中國家和環境署能從中獲益。</a:t>
            </a:r>
            <a:endParaRPr lang="en-US" altLang="zh-TW" sz="1400" b="1" dirty="0" smtClean="0">
              <a:solidFill>
                <a:srgbClr val="0000FF"/>
              </a:solidFill>
              <a:latin typeface="Times New Roman" pitchFamily="18" charset="0"/>
              <a:ea typeface="標楷體" pitchFamily="65" charset="-120"/>
              <a:cs typeface="Times New Roman" pitchFamily="18" charset="0"/>
            </a:endParaRPr>
          </a:p>
        </p:txBody>
      </p:sp>
      <p:cxnSp>
        <p:nvCxnSpPr>
          <p:cNvPr id="15" name="直線接點 14"/>
          <p:cNvCxnSpPr/>
          <p:nvPr/>
        </p:nvCxnSpPr>
        <p:spPr>
          <a:xfrm>
            <a:off x="1907704" y="2427734"/>
            <a:ext cx="216024" cy="0"/>
          </a:xfrm>
          <a:prstGeom prst="line">
            <a:avLst/>
          </a:prstGeom>
        </p:spPr>
        <p:style>
          <a:lnRef idx="2">
            <a:schemeClr val="dk1"/>
          </a:lnRef>
          <a:fillRef idx="0">
            <a:schemeClr val="dk1"/>
          </a:fillRef>
          <a:effectRef idx="1">
            <a:schemeClr val="dk1"/>
          </a:effectRef>
          <a:fontRef idx="minor">
            <a:schemeClr val="tx1"/>
          </a:fontRef>
        </p:style>
      </p:cxnSp>
      <p:cxnSp>
        <p:nvCxnSpPr>
          <p:cNvPr id="17" name="直線接點 16"/>
          <p:cNvCxnSpPr/>
          <p:nvPr/>
        </p:nvCxnSpPr>
        <p:spPr>
          <a:xfrm>
            <a:off x="2123728" y="483518"/>
            <a:ext cx="0" cy="4032448"/>
          </a:xfrm>
          <a:prstGeom prst="line">
            <a:avLst/>
          </a:prstGeom>
        </p:spPr>
        <p:style>
          <a:lnRef idx="2">
            <a:schemeClr val="dk1"/>
          </a:lnRef>
          <a:fillRef idx="0">
            <a:schemeClr val="dk1"/>
          </a:fillRef>
          <a:effectRef idx="1">
            <a:schemeClr val="dk1"/>
          </a:effectRef>
          <a:fontRef idx="minor">
            <a:schemeClr val="tx1"/>
          </a:fontRef>
        </p:style>
      </p:cxnSp>
      <p:cxnSp>
        <p:nvCxnSpPr>
          <p:cNvPr id="32" name="直線單箭頭接點 31"/>
          <p:cNvCxnSpPr/>
          <p:nvPr/>
        </p:nvCxnSpPr>
        <p:spPr>
          <a:xfrm>
            <a:off x="2123728" y="483518"/>
            <a:ext cx="36004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33" name="直線單箭頭接點 32"/>
          <p:cNvCxnSpPr/>
          <p:nvPr/>
        </p:nvCxnSpPr>
        <p:spPr>
          <a:xfrm>
            <a:off x="2123728" y="1635646"/>
            <a:ext cx="36004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34" name="直線單箭頭接點 33"/>
          <p:cNvCxnSpPr/>
          <p:nvPr/>
        </p:nvCxnSpPr>
        <p:spPr>
          <a:xfrm>
            <a:off x="2123728" y="2931790"/>
            <a:ext cx="36004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35" name="直線單箭頭接點 34"/>
          <p:cNvCxnSpPr/>
          <p:nvPr/>
        </p:nvCxnSpPr>
        <p:spPr>
          <a:xfrm>
            <a:off x="2123728" y="4515966"/>
            <a:ext cx="36004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179512" y="123478"/>
            <a:ext cx="8809564" cy="2880320"/>
          </a:xfrm>
          <a:prstGeom prst="rect">
            <a:avLst/>
          </a:prstGeom>
          <a:ln>
            <a:noFill/>
          </a:ln>
          <a:effectLst>
            <a:softEdge rad="112500"/>
          </a:effectLst>
        </p:spPr>
      </p:pic>
      <p:sp>
        <p:nvSpPr>
          <p:cNvPr id="3" name="矩形 2"/>
          <p:cNvSpPr/>
          <p:nvPr/>
        </p:nvSpPr>
        <p:spPr>
          <a:xfrm>
            <a:off x="1187624" y="3219822"/>
            <a:ext cx="6718506" cy="1200329"/>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遮羞布還是成功的故事</a:t>
            </a:r>
            <a:r>
              <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圓角矩形 1"/>
          <p:cNvSpPr/>
          <p:nvPr/>
        </p:nvSpPr>
        <p:spPr>
          <a:xfrm>
            <a:off x="899592" y="411510"/>
            <a:ext cx="7488832" cy="2376264"/>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zh-TW" altLang="en-US"/>
          </a:p>
        </p:txBody>
      </p:sp>
      <p:sp>
        <p:nvSpPr>
          <p:cNvPr id="3" name="矩形 2"/>
          <p:cNvSpPr/>
          <p:nvPr/>
        </p:nvSpPr>
        <p:spPr>
          <a:xfrm>
            <a:off x="1115616" y="411510"/>
            <a:ext cx="7056784" cy="2369880"/>
          </a:xfrm>
          <a:prstGeom prst="rect">
            <a:avLst/>
          </a:prstGeom>
        </p:spPr>
        <p:txBody>
          <a:bodyPr wrap="square">
            <a:spAutoFit/>
          </a:bodyPr>
          <a:lstStyle/>
          <a:p>
            <a:pPr>
              <a:lnSpc>
                <a:spcPct val="200000"/>
              </a:lnSpc>
            </a:pPr>
            <a:r>
              <a:rPr lang="zh-TW" altLang="en-US" sz="2000" b="1" dirty="0" smtClean="0">
                <a:solidFill>
                  <a:srgbClr val="0000FF"/>
                </a:solidFill>
                <a:latin typeface="Times New Roman" pitchFamily="18" charset="0"/>
                <a:ea typeface="標楷體" pitchFamily="65" charset="-120"/>
                <a:cs typeface="Times New Roman" pitchFamily="18" charset="0"/>
              </a:rPr>
              <a:t>里約峰會舉辦至今</a:t>
            </a:r>
            <a:r>
              <a:rPr lang="en-US" altLang="zh-TW" sz="2000" b="1" dirty="0" smtClean="0">
                <a:solidFill>
                  <a:srgbClr val="0000FF"/>
                </a:solidFill>
                <a:latin typeface="Times New Roman" pitchFamily="18" charset="0"/>
                <a:ea typeface="標楷體" pitchFamily="65" charset="-120"/>
                <a:cs typeface="Times New Roman" pitchFamily="18" charset="0"/>
              </a:rPr>
              <a:t>20</a:t>
            </a:r>
            <a:r>
              <a:rPr lang="zh-TW" altLang="en-US" sz="2000" b="1" dirty="0" smtClean="0">
                <a:solidFill>
                  <a:srgbClr val="0000FF"/>
                </a:solidFill>
                <a:latin typeface="Times New Roman" pitchFamily="18" charset="0"/>
                <a:ea typeface="標楷體" pitchFamily="65" charset="-120"/>
                <a:cs typeface="Times New Roman" pitchFamily="18" charset="0"/>
              </a:rPr>
              <a:t>多年以來，變革步伐比以往時期都要快</a:t>
            </a:r>
            <a:endParaRPr lang="en-US" altLang="zh-TW" sz="2000" b="1" dirty="0" smtClean="0">
              <a:solidFill>
                <a:srgbClr val="0000FF"/>
              </a:solidFill>
              <a:latin typeface="Times New Roman" pitchFamily="18" charset="0"/>
              <a:ea typeface="標楷體" pitchFamily="65" charset="-120"/>
              <a:cs typeface="Times New Roman" pitchFamily="18" charset="0"/>
            </a:endParaRPr>
          </a:p>
          <a:p>
            <a:pPr>
              <a:lnSpc>
                <a:spcPct val="20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全球化和數字化工同改變商業環境</a:t>
            </a:r>
            <a:endParaRPr lang="en-US" altLang="zh-TW" b="1" dirty="0" smtClean="0">
              <a:latin typeface="Times New Roman" pitchFamily="18" charset="0"/>
              <a:ea typeface="標楷體" pitchFamily="65" charset="-120"/>
              <a:cs typeface="Times New Roman" pitchFamily="18" charset="0"/>
            </a:endParaRPr>
          </a:p>
          <a:p>
            <a:pPr>
              <a:lnSpc>
                <a:spcPct val="20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生態退化、全球可持續治理缺失、資源匱乏</a:t>
            </a:r>
            <a:endParaRPr lang="en-US" altLang="zh-TW" b="1" dirty="0" smtClean="0">
              <a:latin typeface="Times New Roman" pitchFamily="18" charset="0"/>
              <a:ea typeface="標楷體" pitchFamily="65" charset="-120"/>
              <a:cs typeface="Times New Roman" pitchFamily="18" charset="0"/>
            </a:endParaRPr>
          </a:p>
          <a:p>
            <a:pPr>
              <a:lnSpc>
                <a:spcPct val="200000"/>
              </a:lnSpc>
              <a:buClr>
                <a:srgbClr val="FF0000"/>
              </a:buClr>
              <a:buFont typeface="Wingdings" pitchFamily="2" charset="2"/>
              <a:buChar char="ü"/>
            </a:pPr>
            <a:r>
              <a:rPr lang="zh-TW" altLang="en-US" b="1" dirty="0" smtClean="0">
                <a:latin typeface="Times New Roman" pitchFamily="18" charset="0"/>
                <a:ea typeface="標楷體" pitchFamily="65" charset="-120"/>
                <a:cs typeface="Times New Roman" pitchFamily="18" charset="0"/>
              </a:rPr>
              <a:t>貧富差距擴大</a:t>
            </a:r>
            <a:endParaRPr lang="en-US" altLang="zh-TW" b="1" dirty="0" smtClean="0">
              <a:latin typeface="Times New Roman" pitchFamily="18" charset="0"/>
              <a:ea typeface="標楷體" pitchFamily="65" charset="-120"/>
              <a:cs typeface="Times New Roman" pitchFamily="18" charset="0"/>
            </a:endParaRPr>
          </a:p>
        </p:txBody>
      </p:sp>
      <p:sp>
        <p:nvSpPr>
          <p:cNvPr id="4" name="圓角矩形 3"/>
          <p:cNvSpPr/>
          <p:nvPr/>
        </p:nvSpPr>
        <p:spPr>
          <a:xfrm>
            <a:off x="899592" y="3003798"/>
            <a:ext cx="7488832" cy="1800200"/>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TW" altLang="en-US"/>
          </a:p>
        </p:txBody>
      </p:sp>
      <p:sp>
        <p:nvSpPr>
          <p:cNvPr id="5" name="矩形 4"/>
          <p:cNvSpPr/>
          <p:nvPr/>
        </p:nvSpPr>
        <p:spPr>
          <a:xfrm>
            <a:off x="971600" y="3003798"/>
            <a:ext cx="7416824" cy="1754326"/>
          </a:xfrm>
          <a:prstGeom prst="rect">
            <a:avLst/>
          </a:prstGeom>
        </p:spPr>
        <p:txBody>
          <a:bodyPr wrap="square">
            <a:spAutoFit/>
          </a:bodyPr>
          <a:lstStyle/>
          <a:p>
            <a:pPr marL="177800" indent="-177800">
              <a:lnSpc>
                <a:spcPct val="200000"/>
              </a:lnSpc>
              <a:buBlip>
                <a:blip r:embed="rId3"/>
              </a:buBlip>
            </a:pPr>
            <a:r>
              <a:rPr lang="zh-TW" altLang="en-US" b="1" dirty="0" smtClean="0">
                <a:latin typeface="Times New Roman" pitchFamily="18" charset="0"/>
                <a:ea typeface="標楷體" pitchFamily="65" charset="-120"/>
                <a:cs typeface="Times New Roman" pitchFamily="18" charset="0"/>
              </a:rPr>
              <a:t>嚴重環境污染事故、惡劣勞動條件和不負責的商業醜聞激起了公眾對企業的不信任</a:t>
            </a:r>
            <a:endParaRPr lang="en-US" altLang="zh-TW" b="1" dirty="0" smtClean="0">
              <a:latin typeface="Times New Roman" pitchFamily="18" charset="0"/>
              <a:ea typeface="標楷體" pitchFamily="65" charset="-120"/>
              <a:cs typeface="Times New Roman" pitchFamily="18" charset="0"/>
            </a:endParaRPr>
          </a:p>
          <a:p>
            <a:pPr>
              <a:lnSpc>
                <a:spcPct val="200000"/>
              </a:lnSpc>
              <a:buBlip>
                <a:blip r:embed="rId3"/>
              </a:buBlip>
            </a:pPr>
            <a:r>
              <a:rPr lang="zh-TW" altLang="en-US" b="1" dirty="0" smtClean="0">
                <a:latin typeface="Times New Roman" pitchFamily="18" charset="0"/>
                <a:ea typeface="標楷體" pitchFamily="65" charset="-120"/>
                <a:cs typeface="Times New Roman" pitchFamily="18" charset="0"/>
              </a:rPr>
              <a:t>顯然，環境、社會和管理是企業發展的基礎</a:t>
            </a:r>
            <a:endParaRPr lang="en-US" altLang="zh-TW" b="1" dirty="0" smtClean="0">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圓角矩形 1"/>
          <p:cNvSpPr/>
          <p:nvPr/>
        </p:nvSpPr>
        <p:spPr>
          <a:xfrm>
            <a:off x="251520" y="267494"/>
            <a:ext cx="8208912" cy="72008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TW" altLang="en-US"/>
          </a:p>
        </p:txBody>
      </p:sp>
      <p:sp>
        <p:nvSpPr>
          <p:cNvPr id="3" name="矩形 2"/>
          <p:cNvSpPr/>
          <p:nvPr/>
        </p:nvSpPr>
        <p:spPr>
          <a:xfrm>
            <a:off x="251520" y="156577"/>
            <a:ext cx="8424936" cy="830997"/>
          </a:xfrm>
          <a:prstGeom prst="rect">
            <a:avLst/>
          </a:prstGeom>
        </p:spPr>
        <p:txBody>
          <a:bodyPr wrap="square">
            <a:spAutoFit/>
          </a:bodyPr>
          <a:lstStyle/>
          <a:p>
            <a:pPr algn="just">
              <a:lnSpc>
                <a:spcPct val="200000"/>
              </a:lnSpc>
            </a:pPr>
            <a:r>
              <a:rPr lang="zh-TW" altLang="en-US" sz="2400" b="1" dirty="0" smtClean="0">
                <a:solidFill>
                  <a:srgbClr val="FF0000"/>
                </a:solidFill>
                <a:latin typeface="Times New Roman" pitchFamily="18" charset="0"/>
                <a:ea typeface="標楷體" pitchFamily="65" charset="-120"/>
                <a:cs typeface="Times New Roman" pitchFamily="18" charset="0"/>
              </a:rPr>
              <a:t>人們意識到，可持續發展的實現，幾乎完全依賴於經濟權力</a:t>
            </a:r>
            <a:endParaRPr lang="en-US" altLang="zh-TW" sz="2400" b="1" dirty="0" smtClean="0">
              <a:solidFill>
                <a:srgbClr val="FF0000"/>
              </a:solidFill>
              <a:latin typeface="Times New Roman" pitchFamily="18" charset="0"/>
              <a:ea typeface="標楷體" pitchFamily="65" charset="-120"/>
              <a:cs typeface="Times New Roman" pitchFamily="18" charset="0"/>
            </a:endParaRPr>
          </a:p>
        </p:txBody>
      </p:sp>
      <p:sp>
        <p:nvSpPr>
          <p:cNvPr id="4" name="圓角矩形 3"/>
          <p:cNvSpPr/>
          <p:nvPr/>
        </p:nvSpPr>
        <p:spPr>
          <a:xfrm>
            <a:off x="107504" y="1059582"/>
            <a:ext cx="4536504" cy="3960440"/>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TW" altLang="en-US"/>
          </a:p>
        </p:txBody>
      </p:sp>
      <p:sp>
        <p:nvSpPr>
          <p:cNvPr id="5" name="矩形 4"/>
          <p:cNvSpPr/>
          <p:nvPr/>
        </p:nvSpPr>
        <p:spPr>
          <a:xfrm>
            <a:off x="107504" y="1264568"/>
            <a:ext cx="4320480" cy="3108543"/>
          </a:xfrm>
          <a:prstGeom prst="rect">
            <a:avLst/>
          </a:prstGeom>
        </p:spPr>
        <p:txBody>
          <a:bodyPr wrap="square">
            <a:spAutoFit/>
          </a:bodyPr>
          <a:lstStyle/>
          <a:p>
            <a:pPr marL="177800" indent="-177800" algn="just">
              <a:lnSpc>
                <a:spcPct val="200000"/>
              </a:lnSpc>
              <a:buClr>
                <a:schemeClr val="accent6">
                  <a:lumMod val="75000"/>
                </a:schemeClr>
              </a:buClr>
              <a:buFont typeface="Wingdings" pitchFamily="2" charset="2"/>
              <a:buChar char="u"/>
            </a:pPr>
            <a:r>
              <a:rPr lang="zh-TW" altLang="en-US" sz="1400" b="1" dirty="0" smtClean="0">
                <a:latin typeface="Times New Roman" pitchFamily="18" charset="0"/>
                <a:ea typeface="標楷體" pitchFamily="65" charset="-120"/>
                <a:cs typeface="Times New Roman" pitchFamily="18" charset="0"/>
              </a:rPr>
              <a:t>許多企業通過國際性舉措了自身的可持續發展，如世界上最重要的聯合國公約，涉及了來自</a:t>
            </a:r>
            <a:r>
              <a:rPr lang="en-US" altLang="zh-TW" sz="1400" b="1" dirty="0" smtClean="0">
                <a:latin typeface="Times New Roman" pitchFamily="18" charset="0"/>
                <a:ea typeface="標楷體" pitchFamily="65" charset="-120"/>
                <a:cs typeface="Times New Roman" pitchFamily="18" charset="0"/>
              </a:rPr>
              <a:t>135</a:t>
            </a:r>
            <a:r>
              <a:rPr lang="zh-TW" altLang="en-US" sz="1400" b="1" dirty="0" smtClean="0">
                <a:latin typeface="Times New Roman" pitchFamily="18" charset="0"/>
                <a:ea typeface="標楷體" pitchFamily="65" charset="-120"/>
                <a:cs typeface="Times New Roman" pitchFamily="18" charset="0"/>
              </a:rPr>
              <a:t>個國家，約</a:t>
            </a:r>
            <a:r>
              <a:rPr lang="en-US" altLang="zh-TW" sz="1400" b="1" dirty="0" smtClean="0">
                <a:latin typeface="Times New Roman" pitchFamily="18" charset="0"/>
                <a:ea typeface="標楷體" pitchFamily="65" charset="-120"/>
                <a:cs typeface="Times New Roman" pitchFamily="18" charset="0"/>
              </a:rPr>
              <a:t>7000</a:t>
            </a:r>
            <a:r>
              <a:rPr lang="zh-TW" altLang="en-US" sz="1400" b="1" dirty="0" smtClean="0">
                <a:latin typeface="Times New Roman" pitchFamily="18" charset="0"/>
                <a:ea typeface="標楷體" pitchFamily="65" charset="-120"/>
                <a:cs typeface="Times New Roman" pitchFamily="18" charset="0"/>
              </a:rPr>
              <a:t>家企業。</a:t>
            </a:r>
            <a:endParaRPr lang="en-US" altLang="zh-TW" sz="1400" b="1" dirty="0" smtClean="0">
              <a:latin typeface="Times New Roman" pitchFamily="18" charset="0"/>
              <a:ea typeface="標楷體" pitchFamily="65" charset="-120"/>
              <a:cs typeface="Times New Roman" pitchFamily="18" charset="0"/>
            </a:endParaRPr>
          </a:p>
          <a:p>
            <a:pPr marL="177800" indent="-177800" algn="just">
              <a:lnSpc>
                <a:spcPct val="200000"/>
              </a:lnSpc>
              <a:buClr>
                <a:schemeClr val="accent6">
                  <a:lumMod val="75000"/>
                </a:schemeClr>
              </a:buClr>
              <a:buFont typeface="Wingdings" pitchFamily="2" charset="2"/>
              <a:buChar char="u"/>
            </a:pPr>
            <a:r>
              <a:rPr lang="zh-TW" altLang="en-US" sz="1400" b="1" dirty="0" smtClean="0">
                <a:latin typeface="Times New Roman" pitchFamily="18" charset="0"/>
                <a:ea typeface="標楷體" pitchFamily="65" charset="-120"/>
                <a:cs typeface="Times New Roman" pitchFamily="18" charset="0"/>
              </a:rPr>
              <a:t>里約</a:t>
            </a:r>
            <a:r>
              <a:rPr lang="en-US" altLang="zh-TW" sz="1400" b="1" dirty="0" smtClean="0">
                <a:latin typeface="Times New Roman" pitchFamily="18" charset="0"/>
                <a:ea typeface="標楷體" pitchFamily="65" charset="-120"/>
                <a:cs typeface="Times New Roman" pitchFamily="18" charset="0"/>
              </a:rPr>
              <a:t>+20</a:t>
            </a:r>
            <a:r>
              <a:rPr lang="zh-TW" altLang="en-US" sz="1400" b="1" dirty="0" smtClean="0">
                <a:latin typeface="Times New Roman" pitchFamily="18" charset="0"/>
                <a:ea typeface="標楷體" pitchFamily="65" charset="-120"/>
                <a:cs typeface="Times New Roman" pitchFamily="18" charset="0"/>
              </a:rPr>
              <a:t>峰會上也簽暑了能源、金融、氣候變化等方面的</a:t>
            </a:r>
            <a:r>
              <a:rPr lang="en-US" altLang="zh-TW" sz="1400" b="1" dirty="0" smtClean="0">
                <a:latin typeface="Times New Roman" pitchFamily="18" charset="0"/>
                <a:ea typeface="標楷體" pitchFamily="65" charset="-120"/>
                <a:cs typeface="Times New Roman" pitchFamily="18" charset="0"/>
              </a:rPr>
              <a:t>200</a:t>
            </a:r>
            <a:r>
              <a:rPr lang="zh-TW" altLang="en-US" sz="1400" b="1" dirty="0" smtClean="0">
                <a:latin typeface="Times New Roman" pitchFamily="18" charset="0"/>
                <a:ea typeface="標楷體" pitchFamily="65" charset="-120"/>
                <a:cs typeface="Times New Roman" pitchFamily="18" charset="0"/>
              </a:rPr>
              <a:t>多項協議</a:t>
            </a:r>
            <a:endParaRPr lang="en-US" altLang="zh-TW" sz="1400" b="1" dirty="0" smtClean="0">
              <a:latin typeface="Times New Roman" pitchFamily="18" charset="0"/>
              <a:ea typeface="標楷體" pitchFamily="65" charset="-120"/>
              <a:cs typeface="Times New Roman" pitchFamily="18" charset="0"/>
            </a:endParaRPr>
          </a:p>
          <a:p>
            <a:pPr marL="177800" indent="-177800" algn="just">
              <a:lnSpc>
                <a:spcPct val="200000"/>
              </a:lnSpc>
              <a:buClr>
                <a:schemeClr val="accent6">
                  <a:lumMod val="75000"/>
                </a:schemeClr>
              </a:buClr>
              <a:buFont typeface="Wingdings" pitchFamily="2" charset="2"/>
              <a:buChar char="u"/>
            </a:pPr>
            <a:r>
              <a:rPr lang="zh-TW" altLang="en-US" sz="1400" b="1" dirty="0" smtClean="0">
                <a:latin typeface="Times New Roman" pitchFamily="18" charset="0"/>
                <a:ea typeface="標楷體" pitchFamily="65" charset="-120"/>
                <a:cs typeface="Times New Roman" pitchFamily="18" charset="0"/>
              </a:rPr>
              <a:t>提出生物多樣性、糧食農業、生活及工業用水方面的公私部門政策合作的框架。</a:t>
            </a:r>
            <a:endParaRPr lang="en-US" altLang="zh-TW" sz="1400" b="1" dirty="0" smtClean="0">
              <a:latin typeface="Times New Roman" pitchFamily="18" charset="0"/>
              <a:ea typeface="標楷體" pitchFamily="65" charset="-120"/>
              <a:cs typeface="Times New Roman" pitchFamily="18" charset="0"/>
            </a:endParaRPr>
          </a:p>
        </p:txBody>
      </p:sp>
      <p:sp>
        <p:nvSpPr>
          <p:cNvPr id="6" name="圓角矩形 5"/>
          <p:cNvSpPr/>
          <p:nvPr/>
        </p:nvSpPr>
        <p:spPr>
          <a:xfrm>
            <a:off x="4788024" y="1059582"/>
            <a:ext cx="4248472" cy="3960440"/>
          </a:xfrm>
          <a:prstGeom prst="roundRect">
            <a:avLst/>
          </a:prstGeom>
          <a:solidFill>
            <a:srgbClr val="00FF99"/>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zh-TW" altLang="en-US"/>
          </a:p>
        </p:txBody>
      </p:sp>
      <p:sp>
        <p:nvSpPr>
          <p:cNvPr id="7" name="矩形 6"/>
          <p:cNvSpPr/>
          <p:nvPr/>
        </p:nvSpPr>
        <p:spPr>
          <a:xfrm>
            <a:off x="4932040" y="1471215"/>
            <a:ext cx="4032448" cy="2612703"/>
          </a:xfrm>
          <a:prstGeom prst="rect">
            <a:avLst/>
          </a:prstGeom>
        </p:spPr>
        <p:txBody>
          <a:bodyPr wrap="square">
            <a:spAutoFit/>
          </a:bodyPr>
          <a:lstStyle/>
          <a:p>
            <a:pPr marL="177800" indent="-177800" algn="just">
              <a:lnSpc>
                <a:spcPct val="200000"/>
              </a:lnSpc>
              <a:buClr>
                <a:schemeClr val="accent6">
                  <a:lumMod val="75000"/>
                </a:schemeClr>
              </a:buClr>
              <a:buFont typeface="Wingdings" pitchFamily="2" charset="2"/>
              <a:buChar char="u"/>
            </a:pPr>
            <a:r>
              <a:rPr lang="zh-TW" altLang="en-US" sz="1400" b="1" dirty="0" smtClean="0">
                <a:latin typeface="Times New Roman" pitchFamily="18" charset="0"/>
                <a:ea typeface="標楷體" pitchFamily="65" charset="-120"/>
                <a:cs typeface="Times New Roman" pitchFamily="18" charset="0"/>
              </a:rPr>
              <a:t>可持續性報告和企業社會不則戰略並不能獨自發揮作用，但他們有助於讓企業職責透明化、具有可比性。</a:t>
            </a:r>
            <a:endParaRPr lang="en-US" altLang="zh-TW" sz="1400" b="1" dirty="0" smtClean="0">
              <a:latin typeface="Times New Roman" pitchFamily="18" charset="0"/>
              <a:ea typeface="標楷體" pitchFamily="65" charset="-120"/>
              <a:cs typeface="Times New Roman" pitchFamily="18" charset="0"/>
            </a:endParaRPr>
          </a:p>
          <a:p>
            <a:pPr marL="177800" indent="-177800" algn="just">
              <a:lnSpc>
                <a:spcPct val="200000"/>
              </a:lnSpc>
              <a:buClr>
                <a:schemeClr val="accent6">
                  <a:lumMod val="75000"/>
                </a:schemeClr>
              </a:buClr>
              <a:buFont typeface="Wingdings" pitchFamily="2" charset="2"/>
              <a:buChar char="u"/>
            </a:pPr>
            <a:r>
              <a:rPr lang="zh-TW" altLang="en-US" sz="1400" b="1" dirty="0" smtClean="0">
                <a:latin typeface="Times New Roman" pitchFamily="18" charset="0"/>
                <a:ea typeface="標楷體" pitchFamily="65" charset="-120"/>
                <a:cs typeface="Times New Roman" pitchFamily="18" charset="0"/>
              </a:rPr>
              <a:t>通過民間社會、公共政策及業務方面同合作者形成聯盟的能力將決定變化是否能進行</a:t>
            </a:r>
            <a:endParaRPr lang="en-US" altLang="zh-TW" sz="1400" b="1" dirty="0" smtClean="0">
              <a:latin typeface="Times New Roman" pitchFamily="18" charset="0"/>
              <a:ea typeface="標楷體" pitchFamily="65" charset="-120"/>
              <a:cs typeface="Times New Roman" pitchFamily="18" charset="0"/>
            </a:endParaRPr>
          </a:p>
          <a:p>
            <a:pPr marL="177800" indent="-177800" algn="just">
              <a:lnSpc>
                <a:spcPct val="200000"/>
              </a:lnSpc>
              <a:buClr>
                <a:schemeClr val="accent6">
                  <a:lumMod val="75000"/>
                </a:schemeClr>
              </a:buClr>
              <a:buFont typeface="Wingdings" pitchFamily="2" charset="2"/>
              <a:buChar char="u"/>
            </a:pPr>
            <a:r>
              <a:rPr lang="zh-TW" altLang="en-US" sz="1400" b="1" dirty="0" smtClean="0">
                <a:latin typeface="Times New Roman" pitchFamily="18" charset="0"/>
                <a:ea typeface="標楷體" pitchFamily="65" charset="-120"/>
                <a:cs typeface="Times New Roman" pitchFamily="18" charset="0"/>
              </a:rPr>
              <a:t>成功者將是最早了解並適應這些變化的人</a:t>
            </a:r>
            <a:endParaRPr lang="en-US" altLang="zh-TW" sz="1400" b="1" dirty="0" smtClean="0">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print"/>
          <a:srcRect/>
          <a:stretch>
            <a:fillRect/>
          </a:stretch>
        </p:blipFill>
        <p:spPr bwMode="auto">
          <a:xfrm>
            <a:off x="323528" y="339502"/>
            <a:ext cx="4723077" cy="4659982"/>
          </a:xfrm>
          <a:prstGeom prst="rect">
            <a:avLst/>
          </a:prstGeom>
          <a:ln>
            <a:noFill/>
          </a:ln>
          <a:effectLst>
            <a:softEdge rad="112500"/>
          </a:effectLst>
        </p:spPr>
      </p:pic>
      <p:sp>
        <p:nvSpPr>
          <p:cNvPr id="3" name="矩形 2"/>
          <p:cNvSpPr/>
          <p:nvPr/>
        </p:nvSpPr>
        <p:spPr>
          <a:xfrm>
            <a:off x="5557161" y="1851670"/>
            <a:ext cx="2672527" cy="1069908"/>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報告革命</a:t>
            </a:r>
            <a:endPar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圓角矩形 1"/>
          <p:cNvSpPr/>
          <p:nvPr/>
        </p:nvSpPr>
        <p:spPr>
          <a:xfrm>
            <a:off x="323528" y="267494"/>
            <a:ext cx="8208912" cy="4680520"/>
          </a:xfrm>
          <a:prstGeom prst="roundRect">
            <a:avLst>
              <a:gd name="adj" fmla="val 7022"/>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zh-TW" altLang="en-US"/>
          </a:p>
        </p:txBody>
      </p:sp>
      <p:sp>
        <p:nvSpPr>
          <p:cNvPr id="3" name="矩形 2"/>
          <p:cNvSpPr/>
          <p:nvPr/>
        </p:nvSpPr>
        <p:spPr>
          <a:xfrm>
            <a:off x="467544" y="484673"/>
            <a:ext cx="6264696" cy="4319325"/>
          </a:xfrm>
          <a:prstGeom prst="rect">
            <a:avLst/>
          </a:prstGeom>
        </p:spPr>
        <p:txBody>
          <a:bodyPr wrap="square">
            <a:spAutoFit/>
          </a:bodyPr>
          <a:lstStyle/>
          <a:p>
            <a:pPr marL="177800" indent="-177800" algn="just">
              <a:lnSpc>
                <a:spcPct val="150000"/>
              </a:lnSpc>
              <a:buBlip>
                <a:blip r:embed="rId3"/>
              </a:buBlip>
            </a:pPr>
            <a:r>
              <a:rPr lang="zh-TW" altLang="en-US" sz="2000" b="1" dirty="0" smtClean="0">
                <a:solidFill>
                  <a:srgbClr val="0000FF"/>
                </a:solidFill>
                <a:latin typeface="Times New Roman" pitchFamily="18" charset="0"/>
                <a:ea typeface="標楷體" pitchFamily="65" charset="-120"/>
                <a:cs typeface="Times New Roman" pitchFamily="18" charset="0"/>
              </a:rPr>
              <a:t>透明制和責任制等原則在企業中的影響不斷擴大，並反映在可持續發展報告中</a:t>
            </a:r>
            <a:endParaRPr lang="en-US" altLang="zh-TW" sz="2000" b="1" dirty="0" smtClean="0">
              <a:solidFill>
                <a:srgbClr val="0000FF"/>
              </a:solidFill>
              <a:latin typeface="Times New Roman" pitchFamily="18" charset="0"/>
              <a:ea typeface="標楷體" pitchFamily="65" charset="-120"/>
              <a:cs typeface="Times New Roman" pitchFamily="18" charset="0"/>
            </a:endParaRPr>
          </a:p>
          <a:p>
            <a:pPr marL="177800" indent="-177800" algn="just">
              <a:lnSpc>
                <a:spcPct val="150000"/>
              </a:lnSpc>
              <a:buBlip>
                <a:blip r:embed="rId3"/>
              </a:buBlip>
            </a:pPr>
            <a:r>
              <a:rPr lang="zh-TW" altLang="en-US" sz="2000" b="1" dirty="0" smtClean="0">
                <a:solidFill>
                  <a:srgbClr val="0000FF"/>
                </a:solidFill>
                <a:latin typeface="Times New Roman" pitchFamily="18" charset="0"/>
                <a:ea typeface="標楷體" pitchFamily="65" charset="-120"/>
                <a:cs typeface="Times New Roman" pitchFamily="18" charset="0"/>
              </a:rPr>
              <a:t>我們距離全球報告提倡所提出的將可持續性發展項財務報告進行常態報告目標差很遠。如</a:t>
            </a:r>
            <a:r>
              <a:rPr lang="en-US" altLang="zh-TW" sz="2000" b="1" dirty="0" smtClean="0">
                <a:solidFill>
                  <a:srgbClr val="0000FF"/>
                </a:solidFill>
                <a:latin typeface="Times New Roman" pitchFamily="18" charset="0"/>
                <a:ea typeface="標楷體" pitchFamily="65" charset="-120"/>
                <a:cs typeface="Times New Roman" pitchFamily="18" charset="0"/>
              </a:rPr>
              <a:t>S014001</a:t>
            </a:r>
            <a:r>
              <a:rPr lang="zh-TW" altLang="en-US" sz="2000" b="1" dirty="0" smtClean="0">
                <a:solidFill>
                  <a:srgbClr val="0000FF"/>
                </a:solidFill>
                <a:latin typeface="Times New Roman" pitchFamily="18" charset="0"/>
                <a:ea typeface="標楷體" pitchFamily="65" charset="-120"/>
                <a:cs typeface="Times New Roman" pitchFamily="18" charset="0"/>
              </a:rPr>
              <a:t>認證於環境管理體系一樣，可持續性發展報告應是常態化。</a:t>
            </a:r>
            <a:endParaRPr lang="en-US" altLang="zh-TW" sz="2000" b="1" dirty="0" smtClean="0">
              <a:solidFill>
                <a:srgbClr val="0000FF"/>
              </a:solidFill>
              <a:latin typeface="Times New Roman" pitchFamily="18" charset="0"/>
              <a:ea typeface="標楷體" pitchFamily="65" charset="-120"/>
              <a:cs typeface="Times New Roman" pitchFamily="18" charset="0"/>
            </a:endParaRPr>
          </a:p>
          <a:p>
            <a:pPr marL="177800" indent="-177800" algn="just">
              <a:lnSpc>
                <a:spcPct val="150000"/>
              </a:lnSpc>
              <a:buBlip>
                <a:blip r:embed="rId3"/>
              </a:buBlip>
            </a:pPr>
            <a:r>
              <a:rPr lang="zh-TW" altLang="en-US" sz="2000" b="1" dirty="0" smtClean="0">
                <a:solidFill>
                  <a:srgbClr val="0000FF"/>
                </a:solidFill>
                <a:latin typeface="Times New Roman" pitchFamily="18" charset="0"/>
                <a:ea typeface="標楷體" pitchFamily="65" charset="-120"/>
                <a:cs typeface="Times New Roman" pitchFamily="18" charset="0"/>
              </a:rPr>
              <a:t>在質量、安全與環境方面優良表的公司，遵循透明制和責任制原則進行報告。</a:t>
            </a:r>
            <a:endParaRPr lang="en-US" altLang="zh-TW" sz="2000" b="1" dirty="0" smtClean="0">
              <a:solidFill>
                <a:srgbClr val="0000FF"/>
              </a:solidFill>
              <a:latin typeface="Times New Roman" pitchFamily="18" charset="0"/>
              <a:ea typeface="標楷體" pitchFamily="65" charset="-120"/>
              <a:cs typeface="Times New Roman" pitchFamily="18" charset="0"/>
            </a:endParaRPr>
          </a:p>
          <a:p>
            <a:pPr marL="177800" indent="-177800" algn="just">
              <a:lnSpc>
                <a:spcPct val="150000"/>
              </a:lnSpc>
              <a:buBlip>
                <a:blip r:embed="rId3"/>
              </a:buBlip>
            </a:pPr>
            <a:r>
              <a:rPr lang="zh-TW" altLang="en-US" sz="2000" b="1" dirty="0" smtClean="0">
                <a:solidFill>
                  <a:srgbClr val="0000FF"/>
                </a:solidFill>
                <a:latin typeface="Times New Roman" pitchFamily="18" charset="0"/>
                <a:ea typeface="標楷體" pitchFamily="65" charset="-120"/>
                <a:cs typeface="Times New Roman" pitchFamily="18" charset="0"/>
              </a:rPr>
              <a:t>憑擴展優良行為規範，最終能將優良的小範圍方案推廣為全國性行為。</a:t>
            </a:r>
            <a:endParaRPr lang="en-US" altLang="zh-TW" sz="2000" b="1" dirty="0" smtClean="0">
              <a:solidFill>
                <a:srgbClr val="0000FF"/>
              </a:solidFill>
              <a:latin typeface="Times New Roman" pitchFamily="18" charset="0"/>
              <a:ea typeface="標楷體" pitchFamily="65" charset="-120"/>
              <a:cs typeface="Times New Roman" pitchFamily="18" charset="0"/>
            </a:endParaRPr>
          </a:p>
        </p:txBody>
      </p:sp>
      <p:pic>
        <p:nvPicPr>
          <p:cNvPr id="1026" name="Picture 2"/>
          <p:cNvPicPr>
            <a:picLocks noChangeAspect="1" noChangeArrowheads="1"/>
          </p:cNvPicPr>
          <p:nvPr/>
        </p:nvPicPr>
        <p:blipFill>
          <a:blip r:embed="rId4" cstate="print"/>
          <a:srcRect/>
          <a:stretch>
            <a:fillRect/>
          </a:stretch>
        </p:blipFill>
        <p:spPr bwMode="auto">
          <a:xfrm>
            <a:off x="6588224" y="2283718"/>
            <a:ext cx="2448272" cy="257255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字方塊 7"/>
          <p:cNvSpPr txBox="1"/>
          <p:nvPr/>
        </p:nvSpPr>
        <p:spPr>
          <a:xfrm>
            <a:off x="611560" y="843558"/>
            <a:ext cx="7704856" cy="1135119"/>
          </a:xfrm>
          <a:prstGeom prst="rect">
            <a:avLst/>
          </a:prstGeom>
          <a:noFill/>
        </p:spPr>
        <p:txBody>
          <a:bodyPr wrap="square" rtlCol="0">
            <a:spAutoFit/>
          </a:bodyPr>
          <a:lstStyle/>
          <a:p>
            <a:pPr marL="177800" indent="-177800" algn="just">
              <a:lnSpc>
                <a:spcPct val="150000"/>
              </a:lnSpc>
              <a:buBlip>
                <a:blip r:embed="rId3"/>
              </a:buBlip>
            </a:pPr>
            <a:r>
              <a:rPr lang="en-US" altLang="zh-TW" sz="2400" b="1" dirty="0" smtClean="0">
                <a:latin typeface="Times New Roman" pitchFamily="18" charset="0"/>
                <a:ea typeface="標楷體" pitchFamily="65" charset="-120"/>
                <a:cs typeface="Times New Roman" pitchFamily="18" charset="0"/>
              </a:rPr>
              <a:t>2012</a:t>
            </a:r>
            <a:r>
              <a:rPr lang="zh-TW" altLang="en-US" sz="2400" b="1" dirty="0" smtClean="0">
                <a:latin typeface="Times New Roman" pitchFamily="18" charset="0"/>
                <a:ea typeface="標楷體" pitchFamily="65" charset="-120"/>
                <a:cs typeface="Times New Roman" pitchFamily="18" charset="0"/>
              </a:rPr>
              <a:t>年的聯合國可持續發展大會，凸顯國際社會促進可持續發展的決心，會議有兩個主題</a:t>
            </a:r>
            <a:endParaRPr lang="en-US" altLang="zh-TW" sz="2400" b="1" dirty="0" smtClean="0">
              <a:latin typeface="Times New Roman" pitchFamily="18" charset="0"/>
              <a:ea typeface="標楷體" pitchFamily="65" charset="-120"/>
              <a:cs typeface="Times New Roman" pitchFamily="18" charset="0"/>
            </a:endParaRPr>
          </a:p>
        </p:txBody>
      </p:sp>
      <p:grpSp>
        <p:nvGrpSpPr>
          <p:cNvPr id="18" name="群組 17"/>
          <p:cNvGrpSpPr/>
          <p:nvPr/>
        </p:nvGrpSpPr>
        <p:grpSpPr>
          <a:xfrm>
            <a:off x="1619672" y="1995686"/>
            <a:ext cx="5724644" cy="648072"/>
            <a:chOff x="1619672" y="2067694"/>
            <a:chExt cx="5724644" cy="648072"/>
          </a:xfrm>
        </p:grpSpPr>
        <p:sp>
          <p:nvSpPr>
            <p:cNvPr id="14" name="矩形 13"/>
            <p:cNvSpPr/>
            <p:nvPr/>
          </p:nvSpPr>
          <p:spPr>
            <a:xfrm>
              <a:off x="1619672" y="2139702"/>
              <a:ext cx="5688632" cy="57606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lnSpc>
                  <a:spcPct val="150000"/>
                </a:lnSpc>
                <a:buClr>
                  <a:srgbClr val="0070C0"/>
                </a:buClr>
              </a:pPr>
              <a:endParaRPr lang="en-US" altLang="zh-TW" sz="2400" b="1" dirty="0" smtClean="0">
                <a:solidFill>
                  <a:srgbClr val="FF0000"/>
                </a:solidFill>
                <a:latin typeface="標楷體" pitchFamily="65" charset="-120"/>
                <a:ea typeface="標楷體" pitchFamily="65" charset="-120"/>
                <a:cs typeface="Times New Roman" pitchFamily="18" charset="0"/>
              </a:endParaRPr>
            </a:p>
          </p:txBody>
        </p:sp>
        <p:sp>
          <p:nvSpPr>
            <p:cNvPr id="15" name="矩形 14"/>
            <p:cNvSpPr/>
            <p:nvPr/>
          </p:nvSpPr>
          <p:spPr>
            <a:xfrm>
              <a:off x="1619672" y="2067694"/>
              <a:ext cx="5724644" cy="581378"/>
            </a:xfrm>
            <a:prstGeom prst="rect">
              <a:avLst/>
            </a:prstGeom>
          </p:spPr>
          <p:txBody>
            <a:bodyPr wrap="none">
              <a:spAutoFit/>
            </a:bodyPr>
            <a:lstStyle/>
            <a:p>
              <a:pPr algn="just">
                <a:lnSpc>
                  <a:spcPct val="150000"/>
                </a:lnSpc>
                <a:buClr>
                  <a:srgbClr val="0070C0"/>
                </a:buClr>
              </a:pPr>
              <a:r>
                <a:rPr lang="zh-TW" altLang="en-US" sz="2400" b="1" dirty="0" smtClean="0">
                  <a:solidFill>
                    <a:srgbClr val="7030A0"/>
                  </a:solidFill>
                  <a:latin typeface="標楷體" pitchFamily="65" charset="-120"/>
                  <a:ea typeface="標楷體" pitchFamily="65" charset="-120"/>
                  <a:cs typeface="Times New Roman" pitchFamily="18" charset="0"/>
                </a:rPr>
                <a:t>可持續發展和消除貧困背景下的綠色經濟</a:t>
              </a:r>
              <a:endParaRPr lang="en-US" altLang="zh-TW" sz="2400" b="1" dirty="0" smtClean="0">
                <a:solidFill>
                  <a:srgbClr val="7030A0"/>
                </a:solidFill>
                <a:latin typeface="標楷體" pitchFamily="65" charset="-120"/>
                <a:ea typeface="標楷體" pitchFamily="65" charset="-120"/>
                <a:cs typeface="Times New Roman" pitchFamily="18" charset="0"/>
              </a:endParaRPr>
            </a:p>
          </p:txBody>
        </p:sp>
      </p:grpSp>
      <p:grpSp>
        <p:nvGrpSpPr>
          <p:cNvPr id="19" name="群組 18"/>
          <p:cNvGrpSpPr/>
          <p:nvPr/>
        </p:nvGrpSpPr>
        <p:grpSpPr>
          <a:xfrm>
            <a:off x="1619672" y="2859782"/>
            <a:ext cx="5688632" cy="648072"/>
            <a:chOff x="1619672" y="2931790"/>
            <a:chExt cx="5688632" cy="648072"/>
          </a:xfrm>
        </p:grpSpPr>
        <p:sp>
          <p:nvSpPr>
            <p:cNvPr id="16" name="矩形 15"/>
            <p:cNvSpPr/>
            <p:nvPr/>
          </p:nvSpPr>
          <p:spPr>
            <a:xfrm>
              <a:off x="1619672" y="3003798"/>
              <a:ext cx="5688632" cy="576064"/>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just">
                <a:lnSpc>
                  <a:spcPct val="150000"/>
                </a:lnSpc>
                <a:buClr>
                  <a:srgbClr val="0070C0"/>
                </a:buClr>
              </a:pPr>
              <a:endParaRPr lang="en-US" altLang="zh-TW" sz="2400" b="1" dirty="0" smtClean="0">
                <a:solidFill>
                  <a:srgbClr val="FF0000"/>
                </a:solidFill>
                <a:latin typeface="標楷體" pitchFamily="65" charset="-120"/>
                <a:ea typeface="標楷體" pitchFamily="65" charset="-120"/>
                <a:cs typeface="Times New Roman" pitchFamily="18" charset="0"/>
              </a:endParaRPr>
            </a:p>
          </p:txBody>
        </p:sp>
        <p:sp>
          <p:nvSpPr>
            <p:cNvPr id="17" name="矩形 16"/>
            <p:cNvSpPr/>
            <p:nvPr/>
          </p:nvSpPr>
          <p:spPr>
            <a:xfrm>
              <a:off x="2850778" y="2931790"/>
              <a:ext cx="3262432" cy="581121"/>
            </a:xfrm>
            <a:prstGeom prst="rect">
              <a:avLst/>
            </a:prstGeom>
          </p:spPr>
          <p:txBody>
            <a:bodyPr wrap="none">
              <a:spAutoFit/>
            </a:bodyPr>
            <a:lstStyle/>
            <a:p>
              <a:pPr algn="just">
                <a:lnSpc>
                  <a:spcPct val="150000"/>
                </a:lnSpc>
                <a:buClr>
                  <a:srgbClr val="0070C0"/>
                </a:buClr>
              </a:pPr>
              <a:r>
                <a:rPr lang="zh-TW" altLang="en-US" sz="2400" b="1" dirty="0" smtClean="0">
                  <a:solidFill>
                    <a:srgbClr val="7030A0"/>
                  </a:solidFill>
                  <a:latin typeface="標楷體" pitchFamily="65" charset="-120"/>
                  <a:ea typeface="標楷體" pitchFamily="65" charset="-120"/>
                  <a:cs typeface="Times New Roman" pitchFamily="18" charset="0"/>
                </a:rPr>
                <a:t>可持續法展的組織框架</a:t>
              </a:r>
            </a:p>
          </p:txBody>
        </p:sp>
      </p:grpSp>
      <p:sp>
        <p:nvSpPr>
          <p:cNvPr id="21" name="矩形 20"/>
          <p:cNvSpPr/>
          <p:nvPr/>
        </p:nvSpPr>
        <p:spPr>
          <a:xfrm>
            <a:off x="611560" y="3579862"/>
            <a:ext cx="7848872" cy="1135119"/>
          </a:xfrm>
          <a:prstGeom prst="rect">
            <a:avLst/>
          </a:prstGeom>
        </p:spPr>
        <p:txBody>
          <a:bodyPr wrap="square">
            <a:spAutoFit/>
          </a:bodyPr>
          <a:lstStyle/>
          <a:p>
            <a:pPr marL="177800" indent="-177800" algn="just">
              <a:lnSpc>
                <a:spcPct val="150000"/>
              </a:lnSpc>
              <a:buBlip>
                <a:blip r:embed="rId3"/>
              </a:buBlip>
            </a:pPr>
            <a:r>
              <a:rPr lang="zh-TW" altLang="en-US" sz="2400" b="1" dirty="0" smtClean="0">
                <a:latin typeface="Times New Roman" pitchFamily="18" charset="0"/>
                <a:ea typeface="標楷體" pitchFamily="65" charset="-120"/>
                <a:cs typeface="Times New Roman" pitchFamily="18" charset="0"/>
              </a:rPr>
              <a:t>有關這兩個主題以及其他問題決議編成了政治成果文件</a:t>
            </a:r>
            <a:r>
              <a:rPr lang="en-US" altLang="zh-TW" sz="2400" b="1" dirty="0" smtClean="0">
                <a:solidFill>
                  <a:srgbClr val="FF0000"/>
                </a:solidFill>
                <a:latin typeface="Times New Roman" pitchFamily="18" charset="0"/>
                <a:ea typeface="標楷體" pitchFamily="65" charset="-120"/>
                <a:cs typeface="Times New Roman" pitchFamily="18" charset="0"/>
              </a:rPr>
              <a:t>《</a:t>
            </a:r>
            <a:r>
              <a:rPr lang="zh-TW" altLang="en-US" sz="2400" b="1" dirty="0" smtClean="0">
                <a:solidFill>
                  <a:srgbClr val="FF0000"/>
                </a:solidFill>
                <a:latin typeface="Times New Roman" pitchFamily="18" charset="0"/>
                <a:ea typeface="標楷體" pitchFamily="65" charset="-120"/>
                <a:cs typeface="Times New Roman" pitchFamily="18" charset="0"/>
              </a:rPr>
              <a:t>我們想要的未來</a:t>
            </a:r>
            <a:r>
              <a:rPr lang="en-US" altLang="zh-TW" sz="2400" b="1" dirty="0" smtClean="0">
                <a:solidFill>
                  <a:srgbClr val="FF0000"/>
                </a:solidFill>
                <a:latin typeface="Times New Roman" pitchFamily="18" charset="0"/>
                <a:ea typeface="標楷體" pitchFamily="65" charset="-120"/>
                <a:cs typeface="Times New Roman" pitchFamily="18" charset="0"/>
              </a:rPr>
              <a:t>》</a:t>
            </a:r>
            <a:r>
              <a:rPr lang="zh-TW" altLang="en-US" sz="2400" b="1" dirty="0" smtClean="0">
                <a:latin typeface="Times New Roman" pitchFamily="18" charset="0"/>
                <a:ea typeface="標楷體" pitchFamily="65" charset="-120"/>
                <a:cs typeface="Times New Roman" pitchFamily="18" charset="0"/>
              </a:rPr>
              <a:t>。</a:t>
            </a:r>
            <a:endParaRPr lang="en-US" altLang="zh-TW" sz="2400" b="1" dirty="0" smtClean="0">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195736" y="123478"/>
            <a:ext cx="6840760" cy="158417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zh-TW" altLang="en-US"/>
          </a:p>
        </p:txBody>
      </p:sp>
      <p:grpSp>
        <p:nvGrpSpPr>
          <p:cNvPr id="11" name="群組 10"/>
          <p:cNvGrpSpPr/>
          <p:nvPr/>
        </p:nvGrpSpPr>
        <p:grpSpPr>
          <a:xfrm>
            <a:off x="107504" y="483518"/>
            <a:ext cx="1656184" cy="720080"/>
            <a:chOff x="179512" y="483518"/>
            <a:chExt cx="1656184" cy="720080"/>
          </a:xfrm>
        </p:grpSpPr>
        <p:sp>
          <p:nvSpPr>
            <p:cNvPr id="7" name="矩形 6"/>
            <p:cNvSpPr/>
            <p:nvPr/>
          </p:nvSpPr>
          <p:spPr>
            <a:xfrm>
              <a:off x="179512" y="483518"/>
              <a:ext cx="1656184" cy="72008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zh-TW" altLang="en-US"/>
            </a:p>
          </p:txBody>
        </p:sp>
        <p:sp>
          <p:nvSpPr>
            <p:cNvPr id="8" name="矩形 7"/>
            <p:cNvSpPr/>
            <p:nvPr/>
          </p:nvSpPr>
          <p:spPr>
            <a:xfrm>
              <a:off x="275908" y="597917"/>
              <a:ext cx="1415772" cy="461665"/>
            </a:xfrm>
            <a:prstGeom prst="rect">
              <a:avLst/>
            </a:prstGeom>
          </p:spPr>
          <p:txBody>
            <a:bodyPr wrap="none">
              <a:spAutoFit/>
            </a:bodyPr>
            <a:lstStyle/>
            <a:p>
              <a:r>
                <a:rPr lang="zh-TW" altLang="en-US" sz="2400" b="1" dirty="0" smtClean="0">
                  <a:solidFill>
                    <a:srgbClr val="0000FF"/>
                  </a:solidFill>
                  <a:latin typeface="Times New Roman" pitchFamily="18" charset="0"/>
                  <a:ea typeface="標楷體" pitchFamily="65" charset="-120"/>
                  <a:cs typeface="Times New Roman" pitchFamily="18" charset="0"/>
                </a:rPr>
                <a:t>綠色經濟</a:t>
              </a:r>
              <a:endParaRPr lang="zh-TW" altLang="en-US" sz="2400" dirty="0">
                <a:solidFill>
                  <a:srgbClr val="0000FF"/>
                </a:solidFill>
              </a:endParaRPr>
            </a:p>
          </p:txBody>
        </p:sp>
      </p:grpSp>
      <p:sp>
        <p:nvSpPr>
          <p:cNvPr id="9" name="矩形 8"/>
          <p:cNvSpPr/>
          <p:nvPr/>
        </p:nvSpPr>
        <p:spPr>
          <a:xfrm>
            <a:off x="2195736" y="158318"/>
            <a:ext cx="6624736" cy="1477328"/>
          </a:xfrm>
          <a:prstGeom prst="rect">
            <a:avLst/>
          </a:prstGeom>
        </p:spPr>
        <p:txBody>
          <a:bodyPr wrap="square">
            <a:spAutoFit/>
          </a:bodyPr>
          <a:lstStyle/>
          <a:p>
            <a:pPr algn="just">
              <a:lnSpc>
                <a:spcPct val="150000"/>
              </a:lnSpc>
              <a:buBlip>
                <a:blip r:embed="rId3"/>
              </a:buBlip>
            </a:pPr>
            <a:r>
              <a:rPr lang="zh-TW" altLang="en-US" sz="2000" b="1" dirty="0" smtClean="0">
                <a:solidFill>
                  <a:srgbClr val="FF0000"/>
                </a:solidFill>
                <a:latin typeface="Times New Roman" pitchFamily="18" charset="0"/>
                <a:ea typeface="標楷體" pitchFamily="65" charset="-120"/>
                <a:cs typeface="Times New Roman" pitchFamily="18" charset="0"/>
              </a:rPr>
              <a:t>低碳經濟有效轉型和提高資源利用率奠定基礎。</a:t>
            </a:r>
            <a:endParaRPr lang="en-US" altLang="zh-TW" sz="2000" b="1" dirty="0" smtClean="0">
              <a:solidFill>
                <a:srgbClr val="FF0000"/>
              </a:solidFill>
              <a:latin typeface="Times New Roman" pitchFamily="18" charset="0"/>
              <a:ea typeface="標楷體" pitchFamily="65" charset="-120"/>
              <a:cs typeface="Times New Roman" pitchFamily="18" charset="0"/>
            </a:endParaRPr>
          </a:p>
          <a:p>
            <a:pPr marL="177800" indent="-177800" algn="just">
              <a:lnSpc>
                <a:spcPct val="150000"/>
              </a:lnSpc>
              <a:buBlip>
                <a:blip r:embed="rId3"/>
              </a:buBlip>
            </a:pPr>
            <a:r>
              <a:rPr lang="zh-TW" altLang="en-US" sz="2000" b="1" dirty="0" smtClean="0">
                <a:solidFill>
                  <a:srgbClr val="FF0000"/>
                </a:solidFill>
                <a:latin typeface="Times New Roman" pitchFamily="18" charset="0"/>
                <a:ea typeface="標楷體" pitchFamily="65" charset="-120"/>
                <a:cs typeface="Times New Roman" pitchFamily="18" charset="0"/>
              </a:rPr>
              <a:t>提高資源利用率，主要以創造就業、提高社會包容性，最終消除貧困為目標。</a:t>
            </a:r>
            <a:endParaRPr lang="zh-TW" altLang="en-US" sz="1600" dirty="0">
              <a:solidFill>
                <a:srgbClr val="FF0000"/>
              </a:solidFill>
            </a:endParaRPr>
          </a:p>
        </p:txBody>
      </p:sp>
      <p:sp>
        <p:nvSpPr>
          <p:cNvPr id="12" name="矩形 11"/>
          <p:cNvSpPr/>
          <p:nvPr/>
        </p:nvSpPr>
        <p:spPr>
          <a:xfrm>
            <a:off x="2195736" y="1851670"/>
            <a:ext cx="6840760" cy="158417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zh-TW" altLang="en-US"/>
          </a:p>
        </p:txBody>
      </p:sp>
      <p:grpSp>
        <p:nvGrpSpPr>
          <p:cNvPr id="13" name="群組 12"/>
          <p:cNvGrpSpPr/>
          <p:nvPr/>
        </p:nvGrpSpPr>
        <p:grpSpPr>
          <a:xfrm>
            <a:off x="107504" y="2081180"/>
            <a:ext cx="1656184" cy="1177551"/>
            <a:chOff x="179512" y="483518"/>
            <a:chExt cx="1656184" cy="874456"/>
          </a:xfrm>
        </p:grpSpPr>
        <p:sp>
          <p:nvSpPr>
            <p:cNvPr id="14" name="矩形 13"/>
            <p:cNvSpPr/>
            <p:nvPr/>
          </p:nvSpPr>
          <p:spPr>
            <a:xfrm>
              <a:off x="179512" y="483518"/>
              <a:ext cx="1656184" cy="72008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zh-TW" altLang="en-US"/>
            </a:p>
          </p:txBody>
        </p:sp>
        <p:sp>
          <p:nvSpPr>
            <p:cNvPr id="15" name="矩形 14"/>
            <p:cNvSpPr/>
            <p:nvPr/>
          </p:nvSpPr>
          <p:spPr>
            <a:xfrm>
              <a:off x="275908" y="526977"/>
              <a:ext cx="1415772" cy="830997"/>
            </a:xfrm>
            <a:prstGeom prst="rect">
              <a:avLst/>
            </a:prstGeom>
          </p:spPr>
          <p:txBody>
            <a:bodyPr wrap="none">
              <a:spAutoFit/>
            </a:bodyPr>
            <a:lstStyle/>
            <a:p>
              <a:r>
                <a:rPr lang="zh-TW" altLang="en-US" sz="2400" b="1" dirty="0" smtClean="0">
                  <a:solidFill>
                    <a:srgbClr val="0000FF"/>
                  </a:solidFill>
                  <a:latin typeface="Times New Roman" pitchFamily="18" charset="0"/>
                  <a:ea typeface="標楷體" pitchFamily="65" charset="-120"/>
                  <a:cs typeface="Times New Roman" pitchFamily="18" charset="0"/>
                </a:rPr>
                <a:t>調整經濟</a:t>
              </a:r>
              <a:endParaRPr lang="en-US" altLang="zh-TW" sz="2400" b="1" dirty="0" smtClean="0">
                <a:solidFill>
                  <a:srgbClr val="0000FF"/>
                </a:solidFill>
                <a:latin typeface="Times New Roman" pitchFamily="18" charset="0"/>
                <a:ea typeface="標楷體" pitchFamily="65" charset="-120"/>
                <a:cs typeface="Times New Roman" pitchFamily="18" charset="0"/>
              </a:endParaRPr>
            </a:p>
            <a:p>
              <a:r>
                <a:rPr lang="zh-TW" altLang="en-US" sz="2400" b="1" dirty="0" smtClean="0">
                  <a:solidFill>
                    <a:srgbClr val="0000FF"/>
                  </a:solidFill>
                  <a:latin typeface="Times New Roman" pitchFamily="18" charset="0"/>
                  <a:ea typeface="標楷體" pitchFamily="65" charset="-120"/>
                  <a:cs typeface="Times New Roman" pitchFamily="18" charset="0"/>
                </a:rPr>
                <a:t>發展方式</a:t>
              </a:r>
            </a:p>
          </p:txBody>
        </p:sp>
      </p:grpSp>
      <p:sp>
        <p:nvSpPr>
          <p:cNvPr id="16" name="矩形 15"/>
          <p:cNvSpPr/>
          <p:nvPr/>
        </p:nvSpPr>
        <p:spPr>
          <a:xfrm>
            <a:off x="2195736" y="1851670"/>
            <a:ext cx="6840760" cy="1384995"/>
          </a:xfrm>
          <a:prstGeom prst="rect">
            <a:avLst/>
          </a:prstGeom>
        </p:spPr>
        <p:txBody>
          <a:bodyPr wrap="square">
            <a:spAutoFit/>
          </a:bodyPr>
          <a:lstStyle/>
          <a:p>
            <a:pPr algn="just">
              <a:lnSpc>
                <a:spcPct val="150000"/>
              </a:lnSpc>
            </a:pPr>
            <a:r>
              <a:rPr lang="zh-TW" altLang="en-US" sz="2000" b="1" dirty="0" smtClean="0">
                <a:latin typeface="Times New Roman" pitchFamily="18" charset="0"/>
                <a:ea typeface="標楷體" pitchFamily="65" charset="-120"/>
                <a:cs typeface="Times New Roman" pitchFamily="18" charset="0"/>
              </a:rPr>
              <a:t>呼籲各國政府、民間團體和私營企業做出承諾</a:t>
            </a:r>
            <a:endParaRPr lang="en-US" altLang="zh-TW" sz="2000" b="1" dirty="0" smtClean="0">
              <a:latin typeface="Times New Roman" pitchFamily="18" charset="0"/>
              <a:ea typeface="標楷體" pitchFamily="65" charset="-120"/>
              <a:cs typeface="Times New Roman" pitchFamily="18" charset="0"/>
            </a:endParaRPr>
          </a:p>
          <a:p>
            <a:pPr marL="177800" indent="-177800" algn="just">
              <a:lnSpc>
                <a:spcPct val="150000"/>
              </a:lnSpc>
              <a:buBlip>
                <a:blip r:embed="rId3"/>
              </a:buBlip>
            </a:pPr>
            <a:r>
              <a:rPr lang="zh-TW" altLang="en-US" b="1" dirty="0" smtClean="0">
                <a:solidFill>
                  <a:srgbClr val="FF0000"/>
                </a:solidFill>
                <a:latin typeface="Times New Roman" pitchFamily="18" charset="0"/>
                <a:ea typeface="標楷體" pitchFamily="65" charset="-120"/>
                <a:cs typeface="Times New Roman" pitchFamily="18" charset="0"/>
              </a:rPr>
              <a:t>承認除了國內生產總值指標外，還需考慮環境和社會因素的指標。</a:t>
            </a:r>
            <a:endParaRPr lang="en-US" altLang="zh-TW" b="1" dirty="0" smtClean="0">
              <a:solidFill>
                <a:srgbClr val="FF0000"/>
              </a:solidFill>
              <a:latin typeface="Times New Roman" pitchFamily="18" charset="0"/>
              <a:ea typeface="標楷體" pitchFamily="65" charset="-120"/>
              <a:cs typeface="Times New Roman" pitchFamily="18" charset="0"/>
            </a:endParaRPr>
          </a:p>
          <a:p>
            <a:pPr algn="just">
              <a:lnSpc>
                <a:spcPct val="150000"/>
              </a:lnSpc>
              <a:buBlip>
                <a:blip r:embed="rId3"/>
              </a:buBlip>
            </a:pPr>
            <a:r>
              <a:rPr lang="zh-TW" altLang="en-US" b="1" dirty="0" smtClean="0">
                <a:solidFill>
                  <a:srgbClr val="FF0000"/>
                </a:solidFill>
                <a:latin typeface="Times New Roman" pitchFamily="18" charset="0"/>
                <a:ea typeface="標楷體" pitchFamily="65" charset="-120"/>
                <a:cs typeface="Times New Roman" pitchFamily="18" charset="0"/>
              </a:rPr>
              <a:t>我們需要提高私營企業在宣傳可持續發展中的作用。</a:t>
            </a:r>
            <a:endParaRPr lang="en-US" altLang="zh-TW" b="1" dirty="0" smtClean="0">
              <a:solidFill>
                <a:srgbClr val="FF0000"/>
              </a:solidFill>
              <a:latin typeface="Times New Roman" pitchFamily="18" charset="0"/>
              <a:ea typeface="標楷體" pitchFamily="65" charset="-120"/>
              <a:cs typeface="Times New Roman" pitchFamily="18" charset="0"/>
            </a:endParaRPr>
          </a:p>
        </p:txBody>
      </p:sp>
      <p:sp>
        <p:nvSpPr>
          <p:cNvPr id="17" name="矩形 16"/>
          <p:cNvSpPr/>
          <p:nvPr/>
        </p:nvSpPr>
        <p:spPr>
          <a:xfrm>
            <a:off x="107504" y="3579862"/>
            <a:ext cx="8928992" cy="141962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zh-TW" altLang="en-US"/>
          </a:p>
        </p:txBody>
      </p:sp>
      <p:sp>
        <p:nvSpPr>
          <p:cNvPr id="18" name="矩形 17"/>
          <p:cNvSpPr/>
          <p:nvPr/>
        </p:nvSpPr>
        <p:spPr>
          <a:xfrm>
            <a:off x="134616" y="3675677"/>
            <a:ext cx="8829872" cy="1200329"/>
          </a:xfrm>
          <a:prstGeom prst="rect">
            <a:avLst/>
          </a:prstGeom>
        </p:spPr>
        <p:txBody>
          <a:bodyPr wrap="square">
            <a:spAutoFit/>
          </a:bodyPr>
          <a:lstStyle/>
          <a:p>
            <a:pPr marL="177800" indent="-177800" algn="just">
              <a:lnSpc>
                <a:spcPct val="150000"/>
              </a:lnSpc>
              <a:buClr>
                <a:srgbClr val="FF0000"/>
              </a:buClr>
              <a:buFont typeface="Wingdings" pitchFamily="2" charset="2"/>
              <a:buChar char="ü"/>
            </a:pPr>
            <a:r>
              <a:rPr lang="zh-TW" altLang="en-US" sz="1600" b="1" dirty="0" smtClean="0">
                <a:solidFill>
                  <a:srgbClr val="7030A0"/>
                </a:solidFill>
                <a:latin typeface="Times New Roman" pitchFamily="18" charset="0"/>
                <a:ea typeface="標楷體" pitchFamily="65" charset="-120"/>
                <a:cs typeface="Times New Roman" pitchFamily="18" charset="0"/>
              </a:rPr>
              <a:t>會議建立了高層政治論壇，幫助提高環境、經濟和社會可持續發展與各國經濟部門的融合。</a:t>
            </a:r>
            <a:endParaRPr lang="en-US" altLang="zh-TW" sz="1600" b="1" dirty="0" smtClean="0">
              <a:solidFill>
                <a:srgbClr val="7030A0"/>
              </a:solidFill>
              <a:latin typeface="Times New Roman" pitchFamily="18" charset="0"/>
              <a:ea typeface="標楷體" pitchFamily="65" charset="-120"/>
              <a:cs typeface="Times New Roman" pitchFamily="18" charset="0"/>
            </a:endParaRPr>
          </a:p>
          <a:p>
            <a:pPr marL="177800" indent="-177800" algn="just">
              <a:lnSpc>
                <a:spcPct val="150000"/>
              </a:lnSpc>
              <a:buClr>
                <a:srgbClr val="FF0000"/>
              </a:buClr>
              <a:buFont typeface="Wingdings" pitchFamily="2" charset="2"/>
              <a:buChar char="ü"/>
            </a:pPr>
            <a:r>
              <a:rPr lang="zh-TW" altLang="en-US" sz="1600" b="1" dirty="0" smtClean="0">
                <a:solidFill>
                  <a:srgbClr val="7030A0"/>
                </a:solidFill>
                <a:latin typeface="Times New Roman" pitchFamily="18" charset="0"/>
                <a:ea typeface="標楷體" pitchFamily="65" charset="-120"/>
                <a:cs typeface="Times New Roman" pitchFamily="18" charset="0"/>
              </a:rPr>
              <a:t>建立綠色經濟有效轉型的基礎，開始建立全球性具有包容性的可持續發展目標，必須有助於蔣可持續性如入到政策制定中，指引將來發展合作政策的建立。</a:t>
            </a:r>
            <a:endParaRPr lang="en-US" altLang="zh-TW" sz="1600" b="1" dirty="0" smtClean="0">
              <a:solidFill>
                <a:srgbClr val="7030A0"/>
              </a:solidFill>
              <a:latin typeface="Times New Roman" pitchFamily="18" charset="0"/>
              <a:ea typeface="標楷體" pitchFamily="65" charset="-120"/>
              <a:cs typeface="Times New Roman" pitchFamily="18" charset="0"/>
            </a:endParaRPr>
          </a:p>
        </p:txBody>
      </p:sp>
      <p:sp>
        <p:nvSpPr>
          <p:cNvPr id="19" name="向右箭號 18"/>
          <p:cNvSpPr/>
          <p:nvPr/>
        </p:nvSpPr>
        <p:spPr>
          <a:xfrm>
            <a:off x="1835696" y="699542"/>
            <a:ext cx="360040" cy="36004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20" name="向右箭號 19"/>
          <p:cNvSpPr/>
          <p:nvPr/>
        </p:nvSpPr>
        <p:spPr>
          <a:xfrm>
            <a:off x="1835696" y="2427734"/>
            <a:ext cx="360040" cy="36004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圓角矩形 2"/>
          <p:cNvSpPr/>
          <p:nvPr/>
        </p:nvSpPr>
        <p:spPr>
          <a:xfrm>
            <a:off x="1079104" y="195486"/>
            <a:ext cx="2304256" cy="648072"/>
          </a:xfrm>
          <a:prstGeom prst="roundRect">
            <a:avLst/>
          </a:prstGeom>
          <a:gradFill flip="none" rotWithShape="1">
            <a:gsLst>
              <a:gs pos="43000">
                <a:schemeClr val="accent3">
                  <a:lumMod val="60000"/>
                  <a:lumOff val="40000"/>
                </a:schemeClr>
              </a:gs>
              <a:gs pos="80000">
                <a:schemeClr val="accent3">
                  <a:shade val="93000"/>
                  <a:satMod val="130000"/>
                </a:schemeClr>
              </a:gs>
              <a:gs pos="53000">
                <a:schemeClr val="accent3">
                  <a:shade val="94000"/>
                  <a:satMod val="135000"/>
                </a:schemeClr>
              </a:gs>
            </a:gsLst>
            <a:lin ang="5400000" scaled="1"/>
            <a:tileRect/>
          </a:gra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p>
        </p:txBody>
      </p:sp>
      <p:sp>
        <p:nvSpPr>
          <p:cNvPr id="4" name="矩形 3"/>
          <p:cNvSpPr/>
          <p:nvPr/>
        </p:nvSpPr>
        <p:spPr>
          <a:xfrm>
            <a:off x="1043608" y="267494"/>
            <a:ext cx="2592288" cy="461665"/>
          </a:xfrm>
          <a:prstGeom prst="rect">
            <a:avLst/>
          </a:prstGeom>
        </p:spPr>
        <p:txBody>
          <a:bodyPr wrap="square">
            <a:spAutoFit/>
          </a:bodyPr>
          <a:lstStyle/>
          <a:p>
            <a:r>
              <a:rPr lang="zh-TW" altLang="en-US" sz="2400" b="1" dirty="0" smtClean="0">
                <a:solidFill>
                  <a:srgbClr val="FF0000"/>
                </a:solidFill>
                <a:latin typeface="Times New Roman" pitchFamily="18" charset="0"/>
                <a:ea typeface="標楷體" pitchFamily="65" charset="-120"/>
                <a:cs typeface="Times New Roman" pitchFamily="18" charset="0"/>
              </a:rPr>
              <a:t>我們想要的未來</a:t>
            </a:r>
          </a:p>
        </p:txBody>
      </p:sp>
      <p:sp>
        <p:nvSpPr>
          <p:cNvPr id="8" name="圓角矩形 7"/>
          <p:cNvSpPr/>
          <p:nvPr/>
        </p:nvSpPr>
        <p:spPr>
          <a:xfrm>
            <a:off x="395536" y="1059582"/>
            <a:ext cx="3816424" cy="3744416"/>
          </a:xfrm>
          <a:prstGeom prst="roundRect">
            <a:avLst/>
          </a:prstGeom>
          <a:gradFill flip="none" rotWithShape="1">
            <a:gsLst>
              <a:gs pos="43000">
                <a:schemeClr val="accent3">
                  <a:lumMod val="60000"/>
                  <a:lumOff val="40000"/>
                </a:schemeClr>
              </a:gs>
              <a:gs pos="80000">
                <a:schemeClr val="accent3">
                  <a:shade val="93000"/>
                  <a:satMod val="130000"/>
                </a:schemeClr>
              </a:gs>
              <a:gs pos="53000">
                <a:schemeClr val="accent3">
                  <a:shade val="94000"/>
                  <a:satMod val="135000"/>
                </a:schemeClr>
              </a:gs>
            </a:gsLst>
            <a:path path="circle">
              <a:fillToRect l="50000" t="50000" r="50000" b="50000"/>
            </a:path>
            <a:tileRect/>
          </a:gra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solidFill>
                <a:schemeClr val="lt1"/>
              </a:solidFill>
            </a:endParaRPr>
          </a:p>
        </p:txBody>
      </p:sp>
      <p:sp>
        <p:nvSpPr>
          <p:cNvPr id="9" name="矩形 8"/>
          <p:cNvSpPr/>
          <p:nvPr/>
        </p:nvSpPr>
        <p:spPr>
          <a:xfrm>
            <a:off x="467544" y="1419622"/>
            <a:ext cx="3672408" cy="2308324"/>
          </a:xfrm>
          <a:prstGeom prst="rect">
            <a:avLst/>
          </a:prstGeom>
        </p:spPr>
        <p:txBody>
          <a:bodyPr wrap="square">
            <a:spAutoFit/>
          </a:bodyPr>
          <a:lstStyle/>
          <a:p>
            <a:pPr algn="just">
              <a:lnSpc>
                <a:spcPct val="150000"/>
              </a:lnSpc>
            </a:pPr>
            <a:r>
              <a:rPr lang="zh-TW" altLang="en-US" sz="2400" b="1" dirty="0" smtClean="0">
                <a:latin typeface="Times New Roman" pitchFamily="18" charset="0"/>
                <a:ea typeface="標楷體" pitchFamily="65" charset="-120"/>
                <a:cs typeface="Times New Roman" pitchFamily="18" charset="0"/>
              </a:rPr>
              <a:t>應被看作是個起點，將可持續議題融入到決策制定中建立準則，並在全球範圍內啟動這個進程。</a:t>
            </a:r>
          </a:p>
        </p:txBody>
      </p:sp>
      <p:sp>
        <p:nvSpPr>
          <p:cNvPr id="17" name="圓角矩形 16"/>
          <p:cNvSpPr/>
          <p:nvPr/>
        </p:nvSpPr>
        <p:spPr>
          <a:xfrm>
            <a:off x="5220072" y="195486"/>
            <a:ext cx="2664296" cy="648072"/>
          </a:xfrm>
          <a:prstGeom prst="roundRect">
            <a:avLst/>
          </a:prstGeom>
          <a:gradFill flip="none" rotWithShape="1">
            <a:gsLst>
              <a:gs pos="0">
                <a:schemeClr val="accent5">
                  <a:lumMod val="20000"/>
                  <a:lumOff val="80000"/>
                </a:schemeClr>
              </a:gs>
              <a:gs pos="50000">
                <a:schemeClr val="accent5">
                  <a:lumMod val="60000"/>
                  <a:lumOff val="40000"/>
                  <a:shade val="67500"/>
                  <a:satMod val="115000"/>
                </a:schemeClr>
              </a:gs>
              <a:gs pos="100000">
                <a:schemeClr val="accent5">
                  <a:lumMod val="60000"/>
                  <a:lumOff val="40000"/>
                  <a:shade val="100000"/>
                  <a:satMod val="115000"/>
                </a:schemeClr>
              </a:gs>
            </a:gsLst>
            <a:lin ang="16200000" scaled="1"/>
            <a:tileRect/>
          </a:gra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p>
        </p:txBody>
      </p:sp>
      <p:sp>
        <p:nvSpPr>
          <p:cNvPr id="18" name="矩形 17"/>
          <p:cNvSpPr/>
          <p:nvPr/>
        </p:nvSpPr>
        <p:spPr>
          <a:xfrm>
            <a:off x="5292080" y="267494"/>
            <a:ext cx="2592288" cy="461665"/>
          </a:xfrm>
          <a:prstGeom prst="rect">
            <a:avLst/>
          </a:prstGeom>
        </p:spPr>
        <p:txBody>
          <a:bodyPr wrap="square">
            <a:spAutoFit/>
          </a:bodyPr>
          <a:lstStyle/>
          <a:p>
            <a:r>
              <a:rPr lang="zh-TW" altLang="en-US" sz="2400" b="1" dirty="0" smtClean="0">
                <a:solidFill>
                  <a:srgbClr val="FF0000"/>
                </a:solidFill>
                <a:latin typeface="Times New Roman" pitchFamily="18" charset="0"/>
                <a:ea typeface="標楷體" pitchFamily="65" charset="-120"/>
                <a:cs typeface="Times New Roman" pitchFamily="18" charset="0"/>
              </a:rPr>
              <a:t>過程成功？失敗？</a:t>
            </a:r>
          </a:p>
        </p:txBody>
      </p:sp>
      <p:sp>
        <p:nvSpPr>
          <p:cNvPr id="19" name="圓角矩形 18"/>
          <p:cNvSpPr/>
          <p:nvPr/>
        </p:nvSpPr>
        <p:spPr>
          <a:xfrm>
            <a:off x="4644008" y="1059582"/>
            <a:ext cx="3816424" cy="3744416"/>
          </a:xfrm>
          <a:prstGeom prst="roundRect">
            <a:avLst/>
          </a:prstGeom>
          <a:gradFill flip="none" rotWithShape="1">
            <a:gsLst>
              <a:gs pos="0">
                <a:schemeClr val="accent5">
                  <a:lumMod val="20000"/>
                  <a:lumOff val="80000"/>
                </a:schemeClr>
              </a:gs>
              <a:gs pos="50000">
                <a:schemeClr val="accent5">
                  <a:lumMod val="60000"/>
                  <a:lumOff val="40000"/>
                  <a:shade val="67500"/>
                  <a:satMod val="115000"/>
                </a:schemeClr>
              </a:gs>
              <a:gs pos="100000">
                <a:schemeClr val="accent5">
                  <a:lumMod val="60000"/>
                  <a:lumOff val="40000"/>
                  <a:shade val="100000"/>
                  <a:satMod val="115000"/>
                </a:schemeClr>
              </a:gs>
            </a:gsLst>
            <a:path path="circle">
              <a:fillToRect l="50000" t="50000" r="50000" b="50000"/>
            </a:path>
            <a:tileRect/>
          </a:gra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TW" altLang="en-US"/>
          </a:p>
        </p:txBody>
      </p:sp>
      <p:sp>
        <p:nvSpPr>
          <p:cNvPr id="20" name="矩形 19"/>
          <p:cNvSpPr/>
          <p:nvPr/>
        </p:nvSpPr>
        <p:spPr>
          <a:xfrm>
            <a:off x="4788024" y="1203598"/>
            <a:ext cx="3456384" cy="3416320"/>
          </a:xfrm>
          <a:prstGeom prst="rect">
            <a:avLst/>
          </a:prstGeom>
        </p:spPr>
        <p:txBody>
          <a:bodyPr wrap="square">
            <a:spAutoFit/>
          </a:bodyPr>
          <a:lstStyle/>
          <a:p>
            <a:pPr marL="273050" indent="-273050" algn="just">
              <a:lnSpc>
                <a:spcPct val="150000"/>
              </a:lnSpc>
              <a:buClr>
                <a:srgbClr val="0000FF"/>
              </a:buClr>
              <a:buFont typeface="Wingdings" pitchFamily="2" charset="2"/>
              <a:buChar char="Ø"/>
            </a:pPr>
            <a:r>
              <a:rPr lang="zh-TW" altLang="en-US" sz="2400" b="1" dirty="0" smtClean="0">
                <a:latin typeface="Times New Roman" pitchFamily="18" charset="0"/>
                <a:ea typeface="標楷體" pitchFamily="65" charset="-120"/>
                <a:cs typeface="Times New Roman" pitchFamily="18" charset="0"/>
              </a:rPr>
              <a:t>里約</a:t>
            </a:r>
            <a:r>
              <a:rPr lang="en-US" altLang="zh-TW" sz="2400" b="1" dirty="0" smtClean="0">
                <a:latin typeface="Times New Roman" pitchFamily="18" charset="0"/>
                <a:ea typeface="標楷體" pitchFamily="65" charset="-120"/>
                <a:cs typeface="Times New Roman" pitchFamily="18" charset="0"/>
              </a:rPr>
              <a:t>+20</a:t>
            </a:r>
            <a:r>
              <a:rPr lang="zh-TW" altLang="en-US" sz="2400" b="1" dirty="0" smtClean="0">
                <a:latin typeface="Times New Roman" pitchFamily="18" charset="0"/>
                <a:ea typeface="標楷體" pitchFamily="65" charset="-120"/>
                <a:cs typeface="Times New Roman" pitchFamily="18" charset="0"/>
              </a:rPr>
              <a:t>，峰會應被看做一個過程的開始而不是結束。</a:t>
            </a:r>
            <a:endParaRPr lang="en-US" altLang="zh-TW" sz="2400" b="1" dirty="0" smtClean="0">
              <a:latin typeface="Times New Roman" pitchFamily="18" charset="0"/>
              <a:ea typeface="標楷體" pitchFamily="65" charset="-120"/>
              <a:cs typeface="Times New Roman" pitchFamily="18" charset="0"/>
            </a:endParaRPr>
          </a:p>
          <a:p>
            <a:pPr marL="273050" indent="-273050" algn="just">
              <a:lnSpc>
                <a:spcPct val="150000"/>
              </a:lnSpc>
              <a:buClr>
                <a:srgbClr val="0000FF"/>
              </a:buClr>
              <a:buFont typeface="Wingdings" pitchFamily="2" charset="2"/>
              <a:buChar char="Ø"/>
            </a:pPr>
            <a:r>
              <a:rPr lang="zh-TW" altLang="en-US" sz="2400" b="1" dirty="0" smtClean="0">
                <a:latin typeface="Times New Roman" pitchFamily="18" charset="0"/>
                <a:ea typeface="標楷體" pitchFamily="65" charset="-120"/>
                <a:cs typeface="Times New Roman" pitchFamily="18" charset="0"/>
              </a:rPr>
              <a:t>成功或失敗則是取決於我們從現在開始可以取得怎樣的成就。</a:t>
            </a:r>
            <a:endParaRPr lang="en-US" altLang="zh-TW" sz="2400" b="1" dirty="0" smtClean="0">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print"/>
          <a:srcRect/>
          <a:stretch>
            <a:fillRect/>
          </a:stretch>
        </p:blipFill>
        <p:spPr bwMode="auto">
          <a:xfrm>
            <a:off x="3682055" y="915566"/>
            <a:ext cx="5210425" cy="3672408"/>
          </a:xfrm>
          <a:prstGeom prst="rect">
            <a:avLst/>
          </a:prstGeom>
          <a:noFill/>
          <a:ln w="9525">
            <a:noFill/>
            <a:miter lim="800000"/>
            <a:headEnd/>
            <a:tailEnd/>
          </a:ln>
        </p:spPr>
      </p:pic>
      <p:sp>
        <p:nvSpPr>
          <p:cNvPr id="3" name="矩形 2"/>
          <p:cNvSpPr/>
          <p:nvPr/>
        </p:nvSpPr>
        <p:spPr>
          <a:xfrm>
            <a:off x="611560" y="2067694"/>
            <a:ext cx="2672527" cy="1069908"/>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lnSpc>
                <a:spcPct val="150000"/>
              </a:lnSpc>
            </a:pPr>
            <a:r>
              <a:rPr lang="zh-TW" altLang="en-US"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rPr>
              <a:t>創造歷史</a:t>
            </a:r>
            <a:endParaRPr lang="en-US" altLang="zh-TW" sz="4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Times New Roman" pitchFamily="18" charset="0"/>
              <a:ea typeface="標楷體" pitchFamily="65" charset="-120"/>
              <a:cs typeface="Times New Roman"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67544" y="869692"/>
            <a:ext cx="8424936" cy="141402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zh-TW" altLang="en-US"/>
          </a:p>
        </p:txBody>
      </p:sp>
      <p:sp>
        <p:nvSpPr>
          <p:cNvPr id="4" name="文字方塊 3"/>
          <p:cNvSpPr txBox="1"/>
          <p:nvPr/>
        </p:nvSpPr>
        <p:spPr>
          <a:xfrm>
            <a:off x="467544" y="1052031"/>
            <a:ext cx="8424936" cy="1015663"/>
          </a:xfrm>
          <a:prstGeom prst="rect">
            <a:avLst/>
          </a:prstGeom>
          <a:noFill/>
        </p:spPr>
        <p:txBody>
          <a:bodyPr wrap="square" rtlCol="0">
            <a:spAutoFit/>
          </a:bodyPr>
          <a:lstStyle/>
          <a:p>
            <a:pPr algn="just">
              <a:lnSpc>
                <a:spcPct val="150000"/>
              </a:lnSpc>
            </a:pPr>
            <a:r>
              <a:rPr lang="en-US" altLang="zh-TW" sz="2000" b="1" dirty="0" smtClean="0">
                <a:solidFill>
                  <a:srgbClr val="FF0000"/>
                </a:solidFill>
                <a:latin typeface="Times New Roman" pitchFamily="18" charset="0"/>
                <a:ea typeface="標楷體" pitchFamily="65" charset="-120"/>
                <a:cs typeface="Times New Roman" pitchFamily="18" charset="0"/>
              </a:rPr>
              <a:t>“</a:t>
            </a:r>
            <a:r>
              <a:rPr lang="zh-TW" altLang="en-US" sz="2000" b="1" dirty="0" smtClean="0">
                <a:solidFill>
                  <a:srgbClr val="FF0000"/>
                </a:solidFill>
                <a:latin typeface="Times New Roman" pitchFamily="18" charset="0"/>
                <a:ea typeface="標楷體" pitchFamily="65" charset="-120"/>
                <a:cs typeface="Times New Roman" pitchFamily="18" charset="0"/>
              </a:rPr>
              <a:t>里約</a:t>
            </a:r>
            <a:r>
              <a:rPr lang="en-US" altLang="zh-TW" sz="2000" b="1" dirty="0" smtClean="0">
                <a:solidFill>
                  <a:srgbClr val="FF0000"/>
                </a:solidFill>
                <a:latin typeface="Times New Roman" pitchFamily="18" charset="0"/>
                <a:ea typeface="標楷體" pitchFamily="65" charset="-120"/>
                <a:cs typeface="Times New Roman" pitchFamily="18" charset="0"/>
              </a:rPr>
              <a:t>+20 ”</a:t>
            </a:r>
            <a:r>
              <a:rPr lang="zh-TW" altLang="en-US" sz="2000" b="1" dirty="0" smtClean="0">
                <a:latin typeface="Times New Roman" pitchFamily="18" charset="0"/>
                <a:ea typeface="標楷體" pitchFamily="65" charset="-120"/>
                <a:cs typeface="Times New Roman" pitchFamily="18" charset="0"/>
              </a:rPr>
              <a:t>峰會之後的聯合國大會決議都要求升級並加強環境署，決議也預示著國際社會將採取更多行動，</a:t>
            </a:r>
            <a:r>
              <a:rPr lang="zh-TW" altLang="en-US" sz="2000" b="1" dirty="0" smtClean="0">
                <a:solidFill>
                  <a:srgbClr val="0000FF"/>
                </a:solidFill>
                <a:latin typeface="Times New Roman" pitchFamily="18" charset="0"/>
                <a:ea typeface="標楷體" pitchFamily="65" charset="-120"/>
                <a:cs typeface="Times New Roman" pitchFamily="18" charset="0"/>
              </a:rPr>
              <a:t>強化可持續發展中的環境議題決心</a:t>
            </a:r>
            <a:r>
              <a:rPr lang="zh-TW" altLang="en-US" sz="2000" b="1" dirty="0" smtClean="0">
                <a:latin typeface="Times New Roman" pitchFamily="18" charset="0"/>
                <a:ea typeface="標楷體" pitchFamily="65" charset="-120"/>
                <a:cs typeface="Times New Roman" pitchFamily="18" charset="0"/>
              </a:rPr>
              <a:t>。</a:t>
            </a:r>
            <a:endParaRPr lang="en-US" altLang="zh-TW" sz="2000" b="1" dirty="0" smtClean="0">
              <a:latin typeface="Times New Roman" pitchFamily="18" charset="0"/>
              <a:ea typeface="標楷體" pitchFamily="65" charset="-120"/>
              <a:cs typeface="Times New Roman" pitchFamily="18" charset="0"/>
            </a:endParaRPr>
          </a:p>
        </p:txBody>
      </p:sp>
      <p:sp>
        <p:nvSpPr>
          <p:cNvPr id="9" name="矩形 8"/>
          <p:cNvSpPr/>
          <p:nvPr/>
        </p:nvSpPr>
        <p:spPr>
          <a:xfrm>
            <a:off x="467544" y="2787774"/>
            <a:ext cx="8424936" cy="1584176"/>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zh-TW" altLang="en-US"/>
          </a:p>
        </p:txBody>
      </p:sp>
      <p:sp>
        <p:nvSpPr>
          <p:cNvPr id="10" name="矩形 9"/>
          <p:cNvSpPr/>
          <p:nvPr/>
        </p:nvSpPr>
        <p:spPr>
          <a:xfrm>
            <a:off x="467544" y="2822614"/>
            <a:ext cx="8424936" cy="1477328"/>
          </a:xfrm>
          <a:prstGeom prst="rect">
            <a:avLst/>
          </a:prstGeom>
        </p:spPr>
        <p:txBody>
          <a:bodyPr wrap="square">
            <a:spAutoFit/>
          </a:bodyPr>
          <a:lstStyle/>
          <a:p>
            <a:pPr indent="-177800" algn="just">
              <a:lnSpc>
                <a:spcPct val="150000"/>
              </a:lnSpc>
            </a:pPr>
            <a:r>
              <a:rPr lang="zh-TW" altLang="en-US" sz="2000" b="1" dirty="0" smtClean="0">
                <a:latin typeface="Times New Roman" pitchFamily="18" charset="0"/>
                <a:ea typeface="標楷體" pitchFamily="65" charset="-120"/>
                <a:cs typeface="Times New Roman" pitchFamily="18" charset="0"/>
              </a:rPr>
              <a:t>如何升級並加強環境署，使其能夠更有效的表達成員國的想法，將成為議題，最後的決定還需包括</a:t>
            </a:r>
            <a:r>
              <a:rPr lang="zh-TW" altLang="en-US" sz="2000" b="1" dirty="0" smtClean="0">
                <a:solidFill>
                  <a:srgbClr val="0000FF"/>
                </a:solidFill>
                <a:latin typeface="Times New Roman" pitchFamily="18" charset="0"/>
                <a:ea typeface="標楷體" pitchFamily="65" charset="-120"/>
                <a:cs typeface="Times New Roman" pitchFamily="18" charset="0"/>
              </a:rPr>
              <a:t>如何吸收民間組織的想法</a:t>
            </a:r>
            <a:r>
              <a:rPr lang="zh-TW" altLang="en-US" sz="2000" b="1" dirty="0" smtClean="0">
                <a:latin typeface="Times New Roman" pitchFamily="18" charset="0"/>
                <a:ea typeface="標楷體" pitchFamily="65" charset="-120"/>
                <a:cs typeface="Times New Roman" pitchFamily="18" charset="0"/>
              </a:rPr>
              <a:t>，</a:t>
            </a:r>
            <a:r>
              <a:rPr lang="zh-TW" altLang="en-US" sz="2000" b="1" dirty="0" smtClean="0">
                <a:solidFill>
                  <a:srgbClr val="0000FF"/>
                </a:solidFill>
                <a:latin typeface="Times New Roman" pitchFamily="18" charset="0"/>
                <a:ea typeface="標楷體" pitchFamily="65" charset="-120"/>
                <a:cs typeface="Times New Roman" pitchFamily="18" charset="0"/>
              </a:rPr>
              <a:t>建議和經驗以促進更大的改變</a:t>
            </a:r>
            <a:r>
              <a:rPr lang="zh-TW" altLang="en-US" sz="2000" b="1" dirty="0" smtClean="0">
                <a:latin typeface="Times New Roman" pitchFamily="18" charset="0"/>
                <a:ea typeface="標楷體" pitchFamily="65" charset="-120"/>
                <a:cs typeface="Times New Roman" pitchFamily="18" charset="0"/>
              </a:rPr>
              <a:t>。</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79512" y="418475"/>
            <a:ext cx="8784976" cy="2225283"/>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zh-TW" altLang="en-US"/>
          </a:p>
        </p:txBody>
      </p:sp>
      <p:sp>
        <p:nvSpPr>
          <p:cNvPr id="6" name="矩形 5"/>
          <p:cNvSpPr/>
          <p:nvPr/>
        </p:nvSpPr>
        <p:spPr>
          <a:xfrm>
            <a:off x="179512" y="555526"/>
            <a:ext cx="8784976" cy="1938992"/>
          </a:xfrm>
          <a:prstGeom prst="rect">
            <a:avLst/>
          </a:prstGeom>
        </p:spPr>
        <p:txBody>
          <a:bodyPr wrap="square">
            <a:spAutoFit/>
          </a:bodyPr>
          <a:lstStyle/>
          <a:p>
            <a:pPr marL="177800" indent="-177800" algn="just">
              <a:lnSpc>
                <a:spcPct val="150000"/>
              </a:lnSpc>
              <a:buBlip>
                <a:blip r:embed="rId3"/>
              </a:buBlip>
            </a:pPr>
            <a:r>
              <a:rPr lang="zh-TW" altLang="en-US" sz="1600" b="1" dirty="0" smtClean="0">
                <a:latin typeface="Times New Roman" pitchFamily="18" charset="0"/>
                <a:ea typeface="標楷體" pitchFamily="65" charset="-120"/>
                <a:cs typeface="Times New Roman" pitchFamily="18" charset="0"/>
              </a:rPr>
              <a:t>里約</a:t>
            </a:r>
            <a:r>
              <a:rPr lang="en-US" altLang="zh-TW" sz="1600" b="1" dirty="0" smtClean="0">
                <a:latin typeface="Times New Roman" pitchFamily="18" charset="0"/>
                <a:ea typeface="標楷體" pitchFamily="65" charset="-120"/>
                <a:cs typeface="Times New Roman" pitchFamily="18" charset="0"/>
              </a:rPr>
              <a:t>+20</a:t>
            </a:r>
            <a:r>
              <a:rPr lang="zh-TW" altLang="en-US" sz="1600" b="1" dirty="0" smtClean="0">
                <a:latin typeface="Times New Roman" pitchFamily="18" charset="0"/>
                <a:ea typeface="標楷體" pitchFamily="65" charset="-120"/>
                <a:cs typeface="Times New Roman" pitchFamily="18" charset="0"/>
              </a:rPr>
              <a:t>會議上使環境署能夠</a:t>
            </a:r>
            <a:r>
              <a:rPr lang="zh-TW" altLang="en-US" sz="1600" b="1" dirty="0" smtClean="0">
                <a:solidFill>
                  <a:srgbClr val="FF0000"/>
                </a:solidFill>
                <a:latin typeface="Times New Roman" pitchFamily="18" charset="0"/>
                <a:ea typeface="標楷體" pitchFamily="65" charset="-120"/>
                <a:cs typeface="Times New Roman" pitchFamily="18" charset="0"/>
              </a:rPr>
              <a:t>滿足一些國家進一步發展綠色經濟的需要</a:t>
            </a:r>
            <a:r>
              <a:rPr lang="zh-TW" altLang="en-US" sz="1600" b="1" dirty="0" smtClean="0">
                <a:latin typeface="Times New Roman" pitchFamily="18" charset="0"/>
                <a:ea typeface="標楷體" pitchFamily="65" charset="-120"/>
                <a:cs typeface="Times New Roman" pitchFamily="18" charset="0"/>
              </a:rPr>
              <a:t>，並通過與其他組織的合作，</a:t>
            </a:r>
            <a:r>
              <a:rPr lang="zh-TW" altLang="en-US" sz="1600" b="1" dirty="0" smtClean="0">
                <a:solidFill>
                  <a:srgbClr val="FF0000"/>
                </a:solidFill>
                <a:latin typeface="Times New Roman" pitchFamily="18" charset="0"/>
                <a:ea typeface="標楷體" pitchFamily="65" charset="-120"/>
                <a:cs typeface="Times New Roman" pitchFamily="18" charset="0"/>
              </a:rPr>
              <a:t>滿足一些國家的特殊需求</a:t>
            </a:r>
            <a:r>
              <a:rPr lang="zh-TW" altLang="en-US" sz="1600" b="1" dirty="0" smtClean="0">
                <a:latin typeface="Times New Roman" pitchFamily="18" charset="0"/>
                <a:ea typeface="標楷體" pitchFamily="65" charset="-120"/>
                <a:cs typeface="Times New Roman" pitchFamily="18" charset="0"/>
              </a:rPr>
              <a:t>。</a:t>
            </a:r>
            <a:endParaRPr lang="en-US" altLang="zh-TW" sz="1600" b="1" dirty="0" smtClean="0">
              <a:latin typeface="Times New Roman" pitchFamily="18" charset="0"/>
              <a:ea typeface="標楷體" pitchFamily="65" charset="-120"/>
              <a:cs typeface="Times New Roman" pitchFamily="18" charset="0"/>
            </a:endParaRPr>
          </a:p>
          <a:p>
            <a:pPr algn="just">
              <a:lnSpc>
                <a:spcPct val="150000"/>
              </a:lnSpc>
              <a:buBlip>
                <a:blip r:embed="rId3"/>
              </a:buBlip>
            </a:pPr>
            <a:r>
              <a:rPr lang="zh-TW" altLang="en-US" sz="1600" b="1" dirty="0" smtClean="0">
                <a:latin typeface="Times New Roman" pitchFamily="18" charset="0"/>
                <a:ea typeface="標楷體" pitchFamily="65" charset="-120"/>
                <a:cs typeface="Times New Roman" pitchFamily="18" charset="0"/>
              </a:rPr>
              <a:t>重點是提高資源利用率以及如何減少經濟增長對環境的破壞。</a:t>
            </a:r>
            <a:endParaRPr lang="en-US" altLang="zh-TW" sz="1600" b="1" dirty="0" smtClean="0">
              <a:latin typeface="Times New Roman" pitchFamily="18" charset="0"/>
              <a:ea typeface="標楷體" pitchFamily="65" charset="-120"/>
              <a:cs typeface="Times New Roman" pitchFamily="18" charset="0"/>
            </a:endParaRPr>
          </a:p>
          <a:p>
            <a:pPr algn="just">
              <a:lnSpc>
                <a:spcPct val="150000"/>
              </a:lnSpc>
              <a:buBlip>
                <a:blip r:embed="rId3"/>
              </a:buBlip>
            </a:pPr>
            <a:r>
              <a:rPr lang="zh-TW" altLang="en-US" sz="1600" b="1" dirty="0" smtClean="0">
                <a:latin typeface="Times New Roman" pitchFamily="18" charset="0"/>
                <a:ea typeface="標楷體" pitchFamily="65" charset="-120"/>
                <a:cs typeface="Times New Roman" pitchFamily="18" charset="0"/>
              </a:rPr>
              <a:t>國家之間需交換意見互相學習促進可持續發展。</a:t>
            </a:r>
            <a:endParaRPr lang="en-US" altLang="zh-TW" sz="1600" b="1" dirty="0" smtClean="0">
              <a:latin typeface="Times New Roman" pitchFamily="18" charset="0"/>
              <a:ea typeface="標楷體" pitchFamily="65" charset="-120"/>
              <a:cs typeface="Times New Roman" pitchFamily="18" charset="0"/>
            </a:endParaRPr>
          </a:p>
          <a:p>
            <a:pPr algn="just">
              <a:lnSpc>
                <a:spcPct val="150000"/>
              </a:lnSpc>
              <a:buBlip>
                <a:blip r:embed="rId3"/>
              </a:buBlip>
            </a:pPr>
            <a:r>
              <a:rPr lang="zh-TW" altLang="en-US" sz="1600" b="1" dirty="0" smtClean="0">
                <a:latin typeface="Times New Roman" pitchFamily="18" charset="0"/>
                <a:ea typeface="標楷體" pitchFamily="65" charset="-120"/>
                <a:cs typeface="Times New Roman" pitchFamily="18" charset="0"/>
              </a:rPr>
              <a:t>環境署已經開始行動，例如：</a:t>
            </a:r>
            <a:r>
              <a:rPr lang="zh-TW" altLang="en-US" sz="1600" b="1" dirty="0" smtClean="0">
                <a:solidFill>
                  <a:srgbClr val="FF0000"/>
                </a:solidFill>
                <a:latin typeface="Times New Roman" pitchFamily="18" charset="0"/>
                <a:ea typeface="標楷體" pitchFamily="65" charset="-120"/>
                <a:cs typeface="Times New Roman" pitchFamily="18" charset="0"/>
              </a:rPr>
              <a:t>國家勞工組織以及其他組織共同發起 “綠色經濟合作行動” </a:t>
            </a:r>
            <a:r>
              <a:rPr lang="zh-TW" altLang="en-US" sz="1600" b="1" dirty="0" smtClean="0">
                <a:latin typeface="Times New Roman" pitchFamily="18" charset="0"/>
                <a:ea typeface="標楷體" pitchFamily="65" charset="-120"/>
                <a:cs typeface="Times New Roman" pitchFamily="18" charset="0"/>
              </a:rPr>
              <a:t>。</a:t>
            </a:r>
            <a:endParaRPr lang="zh-TW" altLang="en-US" sz="1600" b="1" dirty="0">
              <a:latin typeface="Times New Roman" pitchFamily="18" charset="0"/>
              <a:ea typeface="標楷體" pitchFamily="65" charset="-120"/>
              <a:cs typeface="Times New Roman" pitchFamily="18" charset="0"/>
            </a:endParaRPr>
          </a:p>
        </p:txBody>
      </p:sp>
      <p:sp>
        <p:nvSpPr>
          <p:cNvPr id="3" name="矩形 2"/>
          <p:cNvSpPr/>
          <p:nvPr/>
        </p:nvSpPr>
        <p:spPr>
          <a:xfrm>
            <a:off x="360040" y="123478"/>
            <a:ext cx="2627784" cy="411510"/>
          </a:xfrm>
          <a:prstGeom prst="rect">
            <a:avLst/>
          </a:prstGeom>
          <a:ln>
            <a:solidFill>
              <a:schemeClr val="bg1"/>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zh-TW" altLang="en-US"/>
          </a:p>
        </p:txBody>
      </p:sp>
      <p:sp>
        <p:nvSpPr>
          <p:cNvPr id="4" name="矩形 3"/>
          <p:cNvSpPr/>
          <p:nvPr/>
        </p:nvSpPr>
        <p:spPr>
          <a:xfrm>
            <a:off x="432048" y="123478"/>
            <a:ext cx="3096344" cy="400110"/>
          </a:xfrm>
          <a:prstGeom prst="rect">
            <a:avLst/>
          </a:prstGeom>
        </p:spPr>
        <p:txBody>
          <a:bodyPr wrap="square">
            <a:spAutoFit/>
          </a:bodyPr>
          <a:lstStyle/>
          <a:p>
            <a:r>
              <a:rPr lang="zh-TW" altLang="en-US" sz="2000" b="1" dirty="0" smtClean="0">
                <a:solidFill>
                  <a:srgbClr val="0000FF"/>
                </a:solidFill>
                <a:latin typeface="Times New Roman" pitchFamily="18" charset="0"/>
                <a:ea typeface="標楷體" pitchFamily="65" charset="-120"/>
                <a:cs typeface="Times New Roman" pitchFamily="18" charset="0"/>
              </a:rPr>
              <a:t>綠色經濟 開啟了綠燈</a:t>
            </a:r>
            <a:endParaRPr lang="zh-TW" altLang="en-US" sz="2000" dirty="0">
              <a:solidFill>
                <a:srgbClr val="0000FF"/>
              </a:solidFill>
            </a:endParaRPr>
          </a:p>
        </p:txBody>
      </p:sp>
      <p:sp>
        <p:nvSpPr>
          <p:cNvPr id="8" name="矩形 7"/>
          <p:cNvSpPr/>
          <p:nvPr/>
        </p:nvSpPr>
        <p:spPr>
          <a:xfrm>
            <a:off x="179512" y="3003798"/>
            <a:ext cx="8784976" cy="18002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TW" altLang="en-US"/>
          </a:p>
        </p:txBody>
      </p:sp>
      <p:sp>
        <p:nvSpPr>
          <p:cNvPr id="9" name="矩形 8"/>
          <p:cNvSpPr/>
          <p:nvPr/>
        </p:nvSpPr>
        <p:spPr>
          <a:xfrm>
            <a:off x="179512" y="3387645"/>
            <a:ext cx="8784976" cy="1200329"/>
          </a:xfrm>
          <a:prstGeom prst="rect">
            <a:avLst/>
          </a:prstGeom>
        </p:spPr>
        <p:txBody>
          <a:bodyPr wrap="square">
            <a:spAutoFit/>
          </a:bodyPr>
          <a:lstStyle/>
          <a:p>
            <a:pPr marL="177800" indent="-177800" algn="just">
              <a:lnSpc>
                <a:spcPct val="150000"/>
              </a:lnSpc>
              <a:buBlip>
                <a:blip r:embed="rId3"/>
              </a:buBlip>
            </a:pPr>
            <a:r>
              <a:rPr lang="zh-TW" altLang="en-US" sz="1600" b="1" dirty="0" smtClean="0">
                <a:latin typeface="Times New Roman" pitchFamily="18" charset="0"/>
                <a:ea typeface="標楷體" pitchFamily="65" charset="-120"/>
                <a:cs typeface="Times New Roman" pitchFamily="18" charset="0"/>
              </a:rPr>
              <a:t>環境署作為秘書處，建立並管理一筆信託基金，來</a:t>
            </a:r>
            <a:r>
              <a:rPr lang="zh-TW" altLang="en-US" sz="1600" b="1" dirty="0" smtClean="0">
                <a:solidFill>
                  <a:srgbClr val="FF0000"/>
                </a:solidFill>
                <a:latin typeface="Times New Roman" pitchFamily="18" charset="0"/>
                <a:ea typeface="標楷體" pitchFamily="65" charset="-120"/>
                <a:cs typeface="Times New Roman" pitchFamily="18" charset="0"/>
              </a:rPr>
              <a:t>支持可持續生產與消費在發展中國家的實施</a:t>
            </a:r>
            <a:r>
              <a:rPr lang="zh-TW" altLang="en-US" sz="1600" b="1" dirty="0" smtClean="0">
                <a:latin typeface="Times New Roman" pitchFamily="18" charset="0"/>
                <a:ea typeface="標楷體" pitchFamily="65" charset="-120"/>
                <a:cs typeface="Times New Roman" pitchFamily="18" charset="0"/>
              </a:rPr>
              <a:t>。</a:t>
            </a:r>
            <a:endParaRPr lang="en-US" altLang="zh-TW" sz="1600" b="1" dirty="0" smtClean="0">
              <a:latin typeface="Times New Roman" pitchFamily="18" charset="0"/>
              <a:ea typeface="標楷體" pitchFamily="65" charset="-120"/>
              <a:cs typeface="Times New Roman" pitchFamily="18" charset="0"/>
            </a:endParaRPr>
          </a:p>
          <a:p>
            <a:pPr marL="177800" indent="-177800" algn="just">
              <a:lnSpc>
                <a:spcPct val="150000"/>
              </a:lnSpc>
              <a:buBlip>
                <a:blip r:embed="rId3"/>
              </a:buBlip>
            </a:pPr>
            <a:r>
              <a:rPr lang="zh-TW" altLang="en-US" sz="1600" b="1" dirty="0" smtClean="0">
                <a:latin typeface="Times New Roman" pitchFamily="18" charset="0"/>
                <a:ea typeface="標楷體" pitchFamily="65" charset="-120"/>
                <a:cs typeface="Times New Roman" pitchFamily="18" charset="0"/>
              </a:rPr>
              <a:t>建立推動此方案框架前的組織架構，包括開發全球可持續生產與消費信息交換中心作為信息平台，交換知識並且建立網站設立具體主題的工作坊。</a:t>
            </a:r>
            <a:endParaRPr lang="en-US" altLang="zh-TW" sz="1600" b="1" dirty="0" smtClean="0">
              <a:latin typeface="Times New Roman" pitchFamily="18" charset="0"/>
              <a:ea typeface="標楷體" pitchFamily="65" charset="-120"/>
              <a:cs typeface="Times New Roman" pitchFamily="18" charset="0"/>
            </a:endParaRPr>
          </a:p>
        </p:txBody>
      </p:sp>
      <p:sp>
        <p:nvSpPr>
          <p:cNvPr id="10" name="矩形 9"/>
          <p:cNvSpPr/>
          <p:nvPr/>
        </p:nvSpPr>
        <p:spPr>
          <a:xfrm>
            <a:off x="323528" y="2787774"/>
            <a:ext cx="4464496" cy="411510"/>
          </a:xfrm>
          <a:prstGeom prst="rect">
            <a:avLst/>
          </a:prstGeom>
          <a:solidFill>
            <a:srgbClr val="FF6699"/>
          </a:solidFill>
          <a:ln>
            <a:solidFill>
              <a:schemeClr val="bg1"/>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zh-TW" altLang="en-US"/>
          </a:p>
        </p:txBody>
      </p:sp>
      <p:sp>
        <p:nvSpPr>
          <p:cNvPr id="11" name="矩形 10"/>
          <p:cNvSpPr/>
          <p:nvPr/>
        </p:nvSpPr>
        <p:spPr>
          <a:xfrm>
            <a:off x="395536" y="2787774"/>
            <a:ext cx="4536504" cy="400110"/>
          </a:xfrm>
          <a:prstGeom prst="rect">
            <a:avLst/>
          </a:prstGeom>
        </p:spPr>
        <p:txBody>
          <a:bodyPr wrap="square">
            <a:spAutoFit/>
          </a:bodyPr>
          <a:lstStyle/>
          <a:p>
            <a:r>
              <a:rPr lang="zh-TW" altLang="en-US" sz="2000" b="1" dirty="0" smtClean="0">
                <a:solidFill>
                  <a:srgbClr val="0000FF"/>
                </a:solidFill>
                <a:latin typeface="Times New Roman" pitchFamily="18" charset="0"/>
                <a:ea typeface="標楷體" pitchFamily="65" charset="-120"/>
                <a:cs typeface="Times New Roman" pitchFamily="18" charset="0"/>
              </a:rPr>
              <a:t>可持續消費與生產</a:t>
            </a:r>
            <a:r>
              <a:rPr lang="en-US" altLang="zh-TW" sz="2000" b="1" dirty="0" smtClean="0">
                <a:solidFill>
                  <a:srgbClr val="0000FF"/>
                </a:solidFill>
                <a:latin typeface="Times New Roman" pitchFamily="18" charset="0"/>
                <a:ea typeface="標楷體" pitchFamily="65" charset="-120"/>
                <a:cs typeface="Times New Roman" pitchFamily="18" charset="0"/>
              </a:rPr>
              <a:t>-</a:t>
            </a:r>
            <a:r>
              <a:rPr lang="zh-TW" altLang="en-US" sz="2000" b="1" dirty="0" smtClean="0">
                <a:solidFill>
                  <a:srgbClr val="0000FF"/>
                </a:solidFill>
                <a:latin typeface="Times New Roman" pitchFamily="18" charset="0"/>
                <a:ea typeface="標楷體" pitchFamily="65" charset="-120"/>
                <a:cs typeface="Times New Roman" pitchFamily="18" charset="0"/>
              </a:rPr>
              <a:t>十年模式方案框架</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圓角矩形 3"/>
          <p:cNvSpPr/>
          <p:nvPr/>
        </p:nvSpPr>
        <p:spPr>
          <a:xfrm>
            <a:off x="107504" y="1059582"/>
            <a:ext cx="1872208" cy="864096"/>
          </a:xfrm>
          <a:prstGeom prst="roundRect">
            <a:avLst/>
          </a:prstGeom>
          <a:solidFill>
            <a:srgbClr val="92D050"/>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3" name="矩形 2"/>
          <p:cNvSpPr/>
          <p:nvPr/>
        </p:nvSpPr>
        <p:spPr>
          <a:xfrm>
            <a:off x="107504" y="1131590"/>
            <a:ext cx="1800200" cy="707886"/>
          </a:xfrm>
          <a:prstGeom prst="rect">
            <a:avLst/>
          </a:prstGeom>
        </p:spPr>
        <p:txBody>
          <a:bodyPr wrap="square">
            <a:spAutoFit/>
          </a:bodyPr>
          <a:lstStyle/>
          <a:p>
            <a:pPr algn="ctr"/>
            <a:r>
              <a:rPr lang="zh-TW" altLang="en-US" sz="2000" b="1" dirty="0" smtClean="0">
                <a:solidFill>
                  <a:srgbClr val="0000FF"/>
                </a:solidFill>
                <a:latin typeface="標楷體" pitchFamily="65" charset="-120"/>
                <a:ea typeface="標楷體" pitchFamily="65" charset="-120"/>
              </a:rPr>
              <a:t>國際反食物</a:t>
            </a:r>
            <a:endParaRPr lang="en-US" altLang="zh-TW" sz="2000" b="1" dirty="0" smtClean="0">
              <a:solidFill>
                <a:srgbClr val="0000FF"/>
              </a:solidFill>
              <a:latin typeface="標楷體" pitchFamily="65" charset="-120"/>
              <a:ea typeface="標楷體" pitchFamily="65" charset="-120"/>
            </a:endParaRPr>
          </a:p>
          <a:p>
            <a:pPr algn="ctr"/>
            <a:r>
              <a:rPr lang="zh-TW" altLang="en-US" sz="2000" b="1" dirty="0" smtClean="0">
                <a:solidFill>
                  <a:srgbClr val="0000FF"/>
                </a:solidFill>
                <a:latin typeface="標楷體" pitchFamily="65" charset="-120"/>
                <a:ea typeface="標楷體" pitchFamily="65" charset="-120"/>
              </a:rPr>
              <a:t>浪費行動</a:t>
            </a:r>
            <a:endParaRPr lang="zh-TW" altLang="en-US" sz="2000" b="1" dirty="0">
              <a:solidFill>
                <a:srgbClr val="0000FF"/>
              </a:solidFill>
              <a:latin typeface="標楷體" pitchFamily="65" charset="-120"/>
              <a:ea typeface="標楷體" pitchFamily="65" charset="-120"/>
            </a:endParaRPr>
          </a:p>
        </p:txBody>
      </p:sp>
      <p:sp>
        <p:nvSpPr>
          <p:cNvPr id="5" name="圓角矩形 4"/>
          <p:cNvSpPr/>
          <p:nvPr/>
        </p:nvSpPr>
        <p:spPr>
          <a:xfrm>
            <a:off x="2339752" y="411510"/>
            <a:ext cx="6624736" cy="2304256"/>
          </a:xfrm>
          <a:prstGeom prst="roundRect">
            <a:avLst/>
          </a:prstGeom>
          <a:solidFill>
            <a:schemeClr val="accent6">
              <a:lumMod val="20000"/>
              <a:lumOff val="80000"/>
            </a:schemeClr>
          </a:solidFill>
          <a:ln>
            <a:solidFill>
              <a:schemeClr val="bg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zh-TW" altLang="en-US"/>
          </a:p>
        </p:txBody>
      </p:sp>
      <p:sp>
        <p:nvSpPr>
          <p:cNvPr id="7" name="矩形 6"/>
          <p:cNvSpPr/>
          <p:nvPr/>
        </p:nvSpPr>
        <p:spPr>
          <a:xfrm>
            <a:off x="2411760" y="522665"/>
            <a:ext cx="6552728" cy="2169825"/>
          </a:xfrm>
          <a:prstGeom prst="rect">
            <a:avLst/>
          </a:prstGeom>
        </p:spPr>
        <p:txBody>
          <a:bodyPr wrap="square">
            <a:spAutoFit/>
          </a:bodyPr>
          <a:lstStyle/>
          <a:p>
            <a:pPr marL="177800" indent="-177800" algn="just">
              <a:lnSpc>
                <a:spcPct val="150000"/>
              </a:lnSpc>
              <a:buBlip>
                <a:blip r:embed="rId3"/>
              </a:buBlip>
            </a:pPr>
            <a:r>
              <a:rPr lang="zh-TW" altLang="en-US" b="1" dirty="0" smtClean="0">
                <a:solidFill>
                  <a:srgbClr val="0000FF"/>
                </a:solidFill>
                <a:latin typeface="標楷體" pitchFamily="65" charset="-120"/>
                <a:ea typeface="標楷體" pitchFamily="65" charset="-120"/>
              </a:rPr>
              <a:t>歐盟委員會和其成員國資助的國際資源小組常是對減少食物生產與消費和食物浪費與消耗間的關係進行科學分析。</a:t>
            </a:r>
            <a:endParaRPr lang="en-US" altLang="zh-TW" b="1" dirty="0" smtClean="0">
              <a:solidFill>
                <a:srgbClr val="0000FF"/>
              </a:solidFill>
              <a:latin typeface="標楷體" pitchFamily="65" charset="-120"/>
              <a:ea typeface="標楷體" pitchFamily="65" charset="-120"/>
            </a:endParaRPr>
          </a:p>
          <a:p>
            <a:pPr algn="just">
              <a:lnSpc>
                <a:spcPct val="150000"/>
              </a:lnSpc>
              <a:buBlip>
                <a:blip r:embed="rId3"/>
              </a:buBlip>
            </a:pPr>
            <a:r>
              <a:rPr lang="zh-TW" altLang="en-US" b="1" dirty="0" smtClean="0">
                <a:solidFill>
                  <a:srgbClr val="0000FF"/>
                </a:solidFill>
                <a:latin typeface="標楷體" pitchFamily="65" charset="-120"/>
                <a:ea typeface="標楷體" pitchFamily="65" charset="-120"/>
              </a:rPr>
              <a:t>證據證明</a:t>
            </a:r>
            <a:r>
              <a:rPr lang="en-US" altLang="zh-TW" b="1" dirty="0" smtClean="0">
                <a:solidFill>
                  <a:srgbClr val="0000FF"/>
                </a:solidFill>
                <a:latin typeface="標楷體" pitchFamily="65" charset="-120"/>
                <a:ea typeface="標楷體" pitchFamily="65" charset="-120"/>
              </a:rPr>
              <a:t>30%</a:t>
            </a:r>
            <a:r>
              <a:rPr lang="zh-TW" altLang="en-US" b="1" dirty="0" smtClean="0">
                <a:solidFill>
                  <a:srgbClr val="0000FF"/>
                </a:solidFill>
                <a:latin typeface="標楷體" pitchFamily="65" charset="-120"/>
                <a:ea typeface="標楷體" pitchFamily="65" charset="-120"/>
              </a:rPr>
              <a:t>到</a:t>
            </a:r>
            <a:r>
              <a:rPr lang="en-US" altLang="zh-TW" b="1" dirty="0" smtClean="0">
                <a:solidFill>
                  <a:srgbClr val="0000FF"/>
                </a:solidFill>
                <a:latin typeface="標楷體" pitchFamily="65" charset="-120"/>
                <a:ea typeface="標楷體" pitchFamily="65" charset="-120"/>
              </a:rPr>
              <a:t>40%</a:t>
            </a:r>
            <a:r>
              <a:rPr lang="zh-TW" altLang="en-US" b="1" dirty="0" smtClean="0">
                <a:solidFill>
                  <a:srgbClr val="0000FF"/>
                </a:solidFill>
                <a:latin typeface="標楷體" pitchFamily="65" charset="-120"/>
                <a:ea typeface="標楷體" pitchFamily="65" charset="-120"/>
              </a:rPr>
              <a:t>的食物被白白浪費。</a:t>
            </a:r>
            <a:endParaRPr lang="en-US" altLang="zh-TW" b="1" dirty="0" smtClean="0">
              <a:solidFill>
                <a:srgbClr val="0000FF"/>
              </a:solidFill>
              <a:latin typeface="標楷體" pitchFamily="65" charset="-120"/>
              <a:ea typeface="標楷體" pitchFamily="65" charset="-120"/>
            </a:endParaRPr>
          </a:p>
          <a:p>
            <a:pPr marL="177800" indent="-177800" algn="just">
              <a:lnSpc>
                <a:spcPct val="150000"/>
              </a:lnSpc>
              <a:buBlip>
                <a:blip r:embed="rId3"/>
              </a:buBlip>
            </a:pPr>
            <a:r>
              <a:rPr lang="zh-TW" altLang="en-US" b="1" dirty="0" smtClean="0">
                <a:solidFill>
                  <a:srgbClr val="0000FF"/>
                </a:solidFill>
                <a:latin typeface="標楷體" pitchFamily="65" charset="-120"/>
                <a:ea typeface="標楷體" pitchFamily="65" charset="-120"/>
              </a:rPr>
              <a:t>環境署發起國際反食物浪費行動與國際糧農組織發起的發展中國家反食物浪費提倡相呼應。</a:t>
            </a:r>
            <a:endParaRPr lang="zh-TW" altLang="en-US" b="1" dirty="0">
              <a:solidFill>
                <a:srgbClr val="0000FF"/>
              </a:solidFill>
              <a:latin typeface="標楷體" pitchFamily="65" charset="-120"/>
              <a:ea typeface="標楷體" pitchFamily="65" charset="-120"/>
            </a:endParaRPr>
          </a:p>
        </p:txBody>
      </p:sp>
      <p:sp>
        <p:nvSpPr>
          <p:cNvPr id="8" name="向右箭號 7"/>
          <p:cNvSpPr/>
          <p:nvPr/>
        </p:nvSpPr>
        <p:spPr>
          <a:xfrm>
            <a:off x="2051720" y="1347614"/>
            <a:ext cx="360040" cy="360040"/>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TW" altLang="en-US"/>
          </a:p>
        </p:txBody>
      </p:sp>
      <p:sp>
        <p:nvSpPr>
          <p:cNvPr id="9" name="矩形 8"/>
          <p:cNvSpPr/>
          <p:nvPr/>
        </p:nvSpPr>
        <p:spPr>
          <a:xfrm>
            <a:off x="179512" y="3003798"/>
            <a:ext cx="8784976" cy="187220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TW" altLang="en-US"/>
          </a:p>
        </p:txBody>
      </p:sp>
      <p:sp>
        <p:nvSpPr>
          <p:cNvPr id="10" name="矩形 9"/>
          <p:cNvSpPr/>
          <p:nvPr/>
        </p:nvSpPr>
        <p:spPr>
          <a:xfrm>
            <a:off x="179512" y="2931790"/>
            <a:ext cx="8784976" cy="1938992"/>
          </a:xfrm>
          <a:prstGeom prst="rect">
            <a:avLst/>
          </a:prstGeom>
        </p:spPr>
        <p:txBody>
          <a:bodyPr wrap="square">
            <a:spAutoFit/>
          </a:bodyPr>
          <a:lstStyle/>
          <a:p>
            <a:pPr marL="177800" indent="-177800" algn="just">
              <a:lnSpc>
                <a:spcPct val="150000"/>
              </a:lnSpc>
              <a:buClr>
                <a:srgbClr val="FF0000"/>
              </a:buClr>
              <a:buFont typeface="Wingdings" pitchFamily="2" charset="2"/>
              <a:buChar char="ü"/>
            </a:pPr>
            <a:r>
              <a:rPr lang="zh-TW" altLang="en-US" sz="2000" b="1" dirty="0" smtClean="0">
                <a:solidFill>
                  <a:srgbClr val="FF33CC"/>
                </a:solidFill>
                <a:latin typeface="標楷體" pitchFamily="65" charset="-120"/>
                <a:ea typeface="標楷體" pitchFamily="65" charset="-120"/>
              </a:rPr>
              <a:t>國際反食物浪費行動不僅將農民、消費者、供應鏈、超市、旅館經營者以及發達國家和發展中國家緊密聯繫起來，更是對“里約</a:t>
            </a:r>
            <a:r>
              <a:rPr lang="en-US" altLang="zh-TW" sz="2000" b="1" dirty="0" smtClean="0">
                <a:solidFill>
                  <a:srgbClr val="FF33CC"/>
                </a:solidFill>
                <a:latin typeface="標楷體" pitchFamily="65" charset="-120"/>
                <a:ea typeface="標楷體" pitchFamily="65" charset="-120"/>
              </a:rPr>
              <a:t>+20</a:t>
            </a:r>
            <a:r>
              <a:rPr lang="zh-TW" altLang="en-US" sz="2000" b="1" dirty="0" smtClean="0">
                <a:solidFill>
                  <a:srgbClr val="FF33CC"/>
                </a:solidFill>
                <a:latin typeface="標楷體" pitchFamily="65" charset="-120"/>
                <a:ea typeface="標楷體" pitchFamily="65" charset="-120"/>
              </a:rPr>
              <a:t>” 峰會後決定制訂的一系列可持續發展目標的支持。</a:t>
            </a:r>
            <a:endParaRPr lang="en-US" altLang="zh-TW" sz="2000" b="1" dirty="0" smtClean="0">
              <a:solidFill>
                <a:srgbClr val="FF33CC"/>
              </a:solidFill>
              <a:latin typeface="標楷體" pitchFamily="65" charset="-120"/>
              <a:ea typeface="標楷體" pitchFamily="65" charset="-120"/>
            </a:endParaRPr>
          </a:p>
          <a:p>
            <a:pPr algn="just">
              <a:lnSpc>
                <a:spcPct val="150000"/>
              </a:lnSpc>
              <a:buClr>
                <a:srgbClr val="FF0000"/>
              </a:buClr>
              <a:buFont typeface="Wingdings" pitchFamily="2" charset="2"/>
              <a:buChar char="ü"/>
            </a:pPr>
            <a:r>
              <a:rPr lang="zh-TW" altLang="en-US" sz="2000" b="1" dirty="0" smtClean="0">
                <a:solidFill>
                  <a:srgbClr val="FF33CC"/>
                </a:solidFill>
                <a:latin typeface="標楷體" pitchFamily="65" charset="-120"/>
                <a:ea typeface="標楷體" pitchFamily="65" charset="-120"/>
              </a:rPr>
              <a:t>不只反應道德和食品安全問題，也反應了環境可持續發展的問題。</a:t>
            </a:r>
            <a:endParaRPr lang="zh-TW" altLang="en-US" sz="2000" b="1" dirty="0">
              <a:solidFill>
                <a:srgbClr val="FF33CC"/>
              </a:solidFill>
              <a:latin typeface="標楷體" pitchFamily="65" charset="-120"/>
              <a:ea typeface="標楷體" pitchFamily="65" charset="-12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21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211</Template>
  <TotalTime>900</TotalTime>
  <Words>3128</Words>
  <Application>Microsoft Office PowerPoint</Application>
  <PresentationFormat>如螢幕大小 (16:9)</PresentationFormat>
  <Paragraphs>202</Paragraphs>
  <Slides>30</Slides>
  <Notes>30</Notes>
  <HiddenSlides>0</HiddenSlides>
  <MMClips>0</MMClips>
  <ScaleCrop>false</ScaleCrop>
  <HeadingPairs>
    <vt:vector size="4" baseType="variant">
      <vt:variant>
        <vt:lpstr>佈景主題</vt:lpstr>
      </vt:variant>
      <vt:variant>
        <vt:i4>1</vt:i4>
      </vt:variant>
      <vt:variant>
        <vt:lpstr>投影片標題</vt:lpstr>
      </vt:variant>
      <vt:variant>
        <vt:i4>30</vt:i4>
      </vt:variant>
    </vt:vector>
  </HeadingPairs>
  <TitlesOfParts>
    <vt:vector size="31" baseType="lpstr">
      <vt:lpstr>211</vt:lpstr>
      <vt:lpstr>我們的星球</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PRESENTATION</dc:title>
  <dc:creator>irene167</dc:creator>
  <cp:lastModifiedBy>林筱嵐</cp:lastModifiedBy>
  <cp:revision>115</cp:revision>
  <dcterms:created xsi:type="dcterms:W3CDTF">2014-08-06T03:49:03Z</dcterms:created>
  <dcterms:modified xsi:type="dcterms:W3CDTF">2014-12-12T04:24:46Z</dcterms:modified>
</cp:coreProperties>
</file>

<file path=docProps/thumbnail.jpeg>
</file>